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8" r:id="rId19"/>
    <p:sldId id="275" r:id="rId20"/>
    <p:sldId id="276" r:id="rId21"/>
    <p:sldId id="277" r:id="rId22"/>
    <p:sldId id="279" r:id="rId23"/>
    <p:sldId id="282" r:id="rId24"/>
    <p:sldId id="280" r:id="rId25"/>
    <p:sldId id="281" r:id="rId26"/>
    <p:sldId id="284" r:id="rId27"/>
    <p:sldId id="28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9" autoAdjust="0"/>
    <p:restoredTop sz="95153" autoAdjust="0"/>
  </p:normalViewPr>
  <p:slideViewPr>
    <p:cSldViewPr snapToGrid="0">
      <p:cViewPr>
        <p:scale>
          <a:sx n="75" d="100"/>
          <a:sy n="75" d="100"/>
        </p:scale>
        <p:origin x="523" y="187"/>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C80C4-A93F-443D-BC34-BD1EEF70F7FC}" type="datetimeFigureOut">
              <a:rPr lang="zh-CN" altLang="en-US" smtClean="0"/>
              <a:t>2020/10/16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EF572-8C51-4539-990E-F8A832FA9B3E}" type="slidenum">
              <a:rPr lang="zh-CN" altLang="en-US" smtClean="0"/>
              <a:t>‹#›</a:t>
            </a:fld>
            <a:endParaRPr lang="zh-CN" altLang="en-US"/>
          </a:p>
        </p:txBody>
      </p:sp>
    </p:spTree>
    <p:extLst>
      <p:ext uri="{BB962C8B-B14F-4D97-AF65-F5344CB8AC3E}">
        <p14:creationId xmlns:p14="http://schemas.microsoft.com/office/powerpoint/2010/main" val="403379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10</a:t>
            </a:fld>
            <a:endParaRPr lang="zh-CN" altLang="en-US"/>
          </a:p>
        </p:txBody>
      </p:sp>
    </p:spTree>
    <p:extLst>
      <p:ext uri="{BB962C8B-B14F-4D97-AF65-F5344CB8AC3E}">
        <p14:creationId xmlns:p14="http://schemas.microsoft.com/office/powerpoint/2010/main" val="3106934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20</a:t>
            </a:fld>
            <a:endParaRPr lang="zh-CN" altLang="en-US"/>
          </a:p>
        </p:txBody>
      </p:sp>
    </p:spTree>
    <p:extLst>
      <p:ext uri="{BB962C8B-B14F-4D97-AF65-F5344CB8AC3E}">
        <p14:creationId xmlns:p14="http://schemas.microsoft.com/office/powerpoint/2010/main" val="160444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21</a:t>
            </a:fld>
            <a:endParaRPr lang="zh-CN" altLang="en-US"/>
          </a:p>
        </p:txBody>
      </p:sp>
    </p:spTree>
    <p:extLst>
      <p:ext uri="{BB962C8B-B14F-4D97-AF65-F5344CB8AC3E}">
        <p14:creationId xmlns:p14="http://schemas.microsoft.com/office/powerpoint/2010/main" val="2698233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kern="1200" dirty="0" smtClean="0">
                <a:solidFill>
                  <a:schemeClr val="tx1"/>
                </a:solidFill>
                <a:effectLst/>
                <a:latin typeface="+mn-lt"/>
                <a:ea typeface="+mn-ea"/>
                <a:cs typeface="+mn-cs"/>
              </a:rPr>
              <a:t>Attention Representation</a:t>
            </a:r>
          </a:p>
          <a:p>
            <a:pPr rtl="0" fontAlgn="ctr"/>
            <a:r>
              <a:rPr lang="en-US" altLang="zh-CN" sz="1600" b="0" i="0" kern="1200" dirty="0" smtClean="0">
                <a:solidFill>
                  <a:schemeClr val="tx1"/>
                </a:solidFill>
                <a:effectLst/>
                <a:latin typeface="+mn-lt"/>
                <a:ea typeface="+mn-ea"/>
                <a:cs typeface="+mn-cs"/>
              </a:rPr>
              <a:t>Obtain </a:t>
            </a:r>
            <a:r>
              <a:rPr lang="en-US" altLang="zh-CN" sz="1600" b="0" i="0" kern="1200" dirty="0" err="1" smtClean="0">
                <a:solidFill>
                  <a:schemeClr val="tx1"/>
                </a:solidFill>
                <a:effectLst/>
                <a:latin typeface="+mn-lt"/>
                <a:ea typeface="+mn-ea"/>
                <a:cs typeface="+mn-cs"/>
              </a:rPr>
              <a:t>a</a:t>
            </a:r>
            <a:r>
              <a:rPr lang="en-US" altLang="zh-CN" sz="1600" b="0" i="0" kern="1200" dirty="0" smtClean="0">
                <a:solidFill>
                  <a:schemeClr val="tx1"/>
                </a:solidFill>
                <a:effectLst/>
                <a:latin typeface="+mn-lt"/>
                <a:ea typeface="+mn-ea"/>
                <a:cs typeface="+mn-cs"/>
              </a:rPr>
              <a:t> image feature embedding using a CNN </a:t>
            </a:r>
          </a:p>
          <a:p>
            <a:pPr rtl="0" fontAlgn="ctr"/>
            <a:r>
              <a:rPr lang="en-US" altLang="zh-CN" sz="1600" b="0" i="0" kern="1200" dirty="0" smtClean="0">
                <a:solidFill>
                  <a:schemeClr val="tx1"/>
                </a:solidFill>
                <a:effectLst/>
                <a:latin typeface="+mn-lt"/>
                <a:ea typeface="+mn-ea"/>
                <a:cs typeface="+mn-cs"/>
              </a:rPr>
              <a:t>Obtain a question feature embedding using a LSTM network</a:t>
            </a:r>
          </a:p>
          <a:p>
            <a:pPr rtl="0" fontAlgn="ctr"/>
            <a:r>
              <a:rPr lang="en-US" altLang="zh-CN" sz="1600" b="0" i="0" kern="1200" dirty="0" smtClean="0">
                <a:solidFill>
                  <a:schemeClr val="tx1"/>
                </a:solidFill>
                <a:effectLst/>
                <a:latin typeface="+mn-lt"/>
                <a:ea typeface="+mn-ea"/>
                <a:cs typeface="+mn-cs"/>
              </a:rPr>
              <a:t>Both features are fed into an attention network that combines the image and question </a:t>
            </a:r>
            <a:r>
              <a:rPr lang="en-US" altLang="zh-CN" sz="1600" b="0" i="0" kern="1200" dirty="0" err="1" smtClean="0">
                <a:solidFill>
                  <a:schemeClr val="tx1"/>
                </a:solidFill>
                <a:effectLst/>
                <a:latin typeface="+mn-lt"/>
                <a:ea typeface="+mn-ea"/>
                <a:cs typeface="+mn-cs"/>
              </a:rPr>
              <a:t>embeddings</a:t>
            </a:r>
            <a:r>
              <a:rPr lang="en-US" altLang="zh-CN" sz="1600" b="0" i="0" kern="1200" dirty="0" smtClean="0">
                <a:solidFill>
                  <a:schemeClr val="tx1"/>
                </a:solidFill>
                <a:effectLst/>
                <a:latin typeface="+mn-lt"/>
                <a:ea typeface="+mn-ea"/>
                <a:cs typeface="+mn-cs"/>
              </a:rPr>
              <a:t> using a weighted </a:t>
            </a:r>
            <a:r>
              <a:rPr lang="en-US" altLang="zh-CN" sz="1600" b="0" i="0" kern="1200" dirty="0" err="1" smtClean="0">
                <a:solidFill>
                  <a:schemeClr val="tx1"/>
                </a:solidFill>
                <a:effectLst/>
                <a:latin typeface="+mn-lt"/>
                <a:ea typeface="+mn-ea"/>
                <a:cs typeface="+mn-cs"/>
              </a:rPr>
              <a:t>softmax</a:t>
            </a:r>
            <a:r>
              <a:rPr lang="en-US" altLang="zh-CN" sz="1600" b="0" i="0" kern="1200" dirty="0" smtClean="0">
                <a:solidFill>
                  <a:schemeClr val="tx1"/>
                </a:solidFill>
                <a:effectLst/>
                <a:latin typeface="+mn-lt"/>
                <a:ea typeface="+mn-ea"/>
                <a:cs typeface="+mn-cs"/>
              </a:rPr>
              <a:t> function and produces a weighted output attention vector gf.</a:t>
            </a:r>
          </a:p>
          <a:p>
            <a:pPr lvl="1" rtl="0" fontAlgn="ctr"/>
            <a:r>
              <a:rPr lang="en-US" altLang="zh-CN" sz="1600" b="0" i="0" kern="1200" dirty="0" smtClean="0">
                <a:solidFill>
                  <a:schemeClr val="tx1"/>
                </a:solidFill>
                <a:effectLst/>
                <a:latin typeface="+mn-lt"/>
                <a:ea typeface="+mn-ea"/>
                <a:cs typeface="+mn-cs"/>
              </a:rPr>
              <a:t>In this paper, use SAN and MCB (SCN-&gt; stacked attention networks for image question answering) (MCB: </a:t>
            </a:r>
            <a:r>
              <a:rPr lang="zh-CN" altLang="zh-CN" sz="1600" b="0" i="0" kern="1200" dirty="0" smtClean="0">
                <a:solidFill>
                  <a:schemeClr val="tx1"/>
                </a:solidFill>
                <a:effectLst/>
                <a:latin typeface="+mn-lt"/>
                <a:ea typeface="+mn-ea"/>
                <a:cs typeface="+mn-cs"/>
              </a:rPr>
              <a:t>Multimodal compact bilinear pooling for visual question answering and visual grounding</a:t>
            </a:r>
            <a:r>
              <a:rPr lang="en-US" altLang="zh-CN" sz="1600" b="0" i="0" kern="1200" dirty="0" smtClean="0">
                <a:solidFill>
                  <a:schemeClr val="tx1"/>
                </a:solidFill>
                <a:effectLst/>
                <a:latin typeface="+mn-lt"/>
                <a:ea typeface="+mn-ea"/>
                <a:cs typeface="+mn-cs"/>
              </a:rPr>
              <a:t>)</a:t>
            </a:r>
            <a:endParaRPr lang="zh-CN" altLang="zh-CN" sz="1600" b="0" i="0" kern="1200" dirty="0" smtClean="0">
              <a:solidFill>
                <a:schemeClr val="tx1"/>
              </a:solidFill>
              <a:effectLst/>
              <a:latin typeface="+mn-lt"/>
              <a:ea typeface="+mn-ea"/>
              <a:cs typeface="+mn-cs"/>
            </a:endParaRPr>
          </a:p>
          <a:p>
            <a:pPr lvl="1" rtl="0" fontAlgn="ctr"/>
            <a:r>
              <a:rPr lang="en-US" altLang="zh-CN" sz="1600" b="0" i="0" kern="1200" dirty="0" smtClean="0">
                <a:solidFill>
                  <a:schemeClr val="tx1"/>
                </a:solidFill>
                <a:effectLst/>
                <a:latin typeface="+mn-lt"/>
                <a:ea typeface="+mn-ea"/>
                <a:cs typeface="+mn-cs"/>
              </a:rPr>
              <a:t>Using the attention network to obtain attention feature</a:t>
            </a:r>
          </a:p>
          <a:p>
            <a:pPr rtl="0" fontAlgn="ctr"/>
            <a:r>
              <a:rPr lang="en-US" altLang="zh-CN" sz="1600" b="0" i="0" kern="1200" dirty="0" smtClean="0">
                <a:solidFill>
                  <a:schemeClr val="tx1"/>
                </a:solidFill>
                <a:effectLst/>
                <a:latin typeface="+mn-lt"/>
                <a:ea typeface="+mn-ea"/>
                <a:cs typeface="+mn-cs"/>
              </a:rPr>
              <a:t>The attention feature is passed through a classifier and the model is trained using the cross-entropy loss</a:t>
            </a:r>
          </a:p>
          <a:p>
            <a:r>
              <a:rPr lang="en-US" altLang="zh-CN" sz="1600" kern="1200" dirty="0" smtClean="0">
                <a:solidFill>
                  <a:schemeClr val="tx1"/>
                </a:solidFill>
                <a:effectLst/>
                <a:latin typeface="+mn-lt"/>
                <a:ea typeface="+mn-ea"/>
                <a:cs typeface="+mn-cs"/>
              </a:rPr>
              <a:t> </a:t>
            </a:r>
          </a:p>
          <a:p>
            <a:r>
              <a:rPr lang="en-US" altLang="zh-CN" sz="1600" kern="1200" dirty="0" smtClean="0">
                <a:solidFill>
                  <a:schemeClr val="tx1"/>
                </a:solidFill>
                <a:effectLst/>
                <a:latin typeface="+mn-lt"/>
                <a:ea typeface="+mn-ea"/>
                <a:cs typeface="+mn-cs"/>
              </a:rPr>
              <a:t>Estimating Uncertainties: </a:t>
            </a:r>
            <a:r>
              <a:rPr lang="en-US" altLang="zh-CN" sz="1600" kern="1200" dirty="0" err="1" smtClean="0">
                <a:solidFill>
                  <a:schemeClr val="tx1"/>
                </a:solidFill>
                <a:effectLst/>
                <a:latin typeface="+mn-lt"/>
                <a:ea typeface="+mn-ea"/>
                <a:cs typeface="+mn-cs"/>
              </a:rPr>
              <a:t>Aleatoric</a:t>
            </a:r>
            <a:r>
              <a:rPr lang="en-US" altLang="zh-CN" sz="1600" kern="1200" dirty="0" smtClean="0">
                <a:solidFill>
                  <a:schemeClr val="tx1"/>
                </a:solidFill>
                <a:effectLst/>
                <a:latin typeface="+mn-lt"/>
                <a:ea typeface="+mn-ea"/>
                <a:cs typeface="+mn-cs"/>
              </a:rPr>
              <a:t> &amp; Predictive</a:t>
            </a:r>
          </a:p>
          <a:p>
            <a:pPr rtl="0" fontAlgn="ctr"/>
            <a:r>
              <a:rPr lang="en-US" altLang="zh-CN" sz="1600" b="0" i="0" kern="1200" dirty="0" err="1" smtClean="0">
                <a:solidFill>
                  <a:schemeClr val="tx1"/>
                </a:solidFill>
                <a:effectLst/>
                <a:latin typeface="+mn-lt"/>
                <a:ea typeface="+mn-ea"/>
                <a:cs typeface="+mn-cs"/>
              </a:rPr>
              <a:t>Aleatoric</a:t>
            </a:r>
            <a:r>
              <a:rPr lang="en-US" altLang="zh-CN" sz="1600" b="0" i="0" kern="1200" dirty="0" smtClean="0">
                <a:solidFill>
                  <a:schemeClr val="tx1"/>
                </a:solidFill>
                <a:effectLst/>
                <a:latin typeface="+mn-lt"/>
                <a:ea typeface="+mn-ea"/>
                <a:cs typeface="+mn-cs"/>
              </a:rPr>
              <a:t>-GCA (A-GCA) </a:t>
            </a:r>
          </a:p>
          <a:p>
            <a:pPr rtl="0" fontAlgn="ctr"/>
            <a:r>
              <a:rPr lang="en-US" altLang="zh-CN" sz="1600" b="0" i="0" kern="1200" dirty="0" smtClean="0">
                <a:solidFill>
                  <a:schemeClr val="tx1"/>
                </a:solidFill>
                <a:effectLst/>
                <a:latin typeface="+mn-lt"/>
                <a:ea typeface="+mn-ea"/>
                <a:cs typeface="+mn-cs"/>
              </a:rPr>
              <a:t>Predictive uncertainty loss (PUL)</a:t>
            </a:r>
          </a:p>
          <a:p>
            <a:pPr rtl="0" fontAlgn="ctr"/>
            <a:r>
              <a:rPr lang="en-US" altLang="zh-CN" sz="1600" b="0" i="0" kern="1200" dirty="0" smtClean="0">
                <a:solidFill>
                  <a:schemeClr val="tx1"/>
                </a:solidFill>
                <a:effectLst/>
                <a:latin typeface="+mn-lt"/>
                <a:ea typeface="+mn-ea"/>
                <a:cs typeface="+mn-cs"/>
              </a:rPr>
              <a:t>Predictive-GCA (P-GCA)</a:t>
            </a:r>
          </a:p>
          <a:p>
            <a:pPr rtl="0" fontAlgn="ctr"/>
            <a:r>
              <a:rPr lang="en-US" altLang="zh-CN" sz="1600" b="0" i="0" kern="1200" dirty="0" smtClean="0">
                <a:solidFill>
                  <a:schemeClr val="tx1"/>
                </a:solidFill>
                <a:effectLst/>
                <a:latin typeface="+mn-lt"/>
                <a:ea typeface="+mn-ea"/>
                <a:cs typeface="+mn-cs"/>
              </a:rPr>
              <a:t>Next, Compute the gradients of standard classification loss and uncertainty loss with respect to </a:t>
            </a:r>
            <a:r>
              <a:rPr lang="en-US" altLang="zh-CN" sz="1600" b="0" i="0" kern="1200" dirty="0" err="1" smtClean="0">
                <a:solidFill>
                  <a:schemeClr val="tx1"/>
                </a:solidFill>
                <a:effectLst/>
                <a:latin typeface="+mn-lt"/>
                <a:ea typeface="+mn-ea"/>
                <a:cs typeface="+mn-cs"/>
              </a:rPr>
              <a:t>attentioned</a:t>
            </a:r>
            <a:r>
              <a:rPr lang="en-US" altLang="zh-CN" sz="1600" b="0" i="0" kern="1200" dirty="0" smtClean="0">
                <a:solidFill>
                  <a:schemeClr val="tx1"/>
                </a:solidFill>
                <a:effectLst/>
                <a:latin typeface="+mn-lt"/>
                <a:ea typeface="+mn-ea"/>
                <a:cs typeface="+mn-cs"/>
              </a:rPr>
              <a:t> image feature.</a:t>
            </a:r>
          </a:p>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22</a:t>
            </a:fld>
            <a:endParaRPr lang="zh-CN" altLang="en-US"/>
          </a:p>
        </p:txBody>
      </p:sp>
    </p:spTree>
    <p:extLst>
      <p:ext uri="{BB962C8B-B14F-4D97-AF65-F5344CB8AC3E}">
        <p14:creationId xmlns:p14="http://schemas.microsoft.com/office/powerpoint/2010/main" val="224692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24</a:t>
            </a:fld>
            <a:endParaRPr lang="zh-CN" altLang="en-US"/>
          </a:p>
        </p:txBody>
      </p:sp>
    </p:spTree>
    <p:extLst>
      <p:ext uri="{BB962C8B-B14F-4D97-AF65-F5344CB8AC3E}">
        <p14:creationId xmlns:p14="http://schemas.microsoft.com/office/powerpoint/2010/main" val="299201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As seen, PUL, when used individually, outperforms the other 4. This could be attributed to PUL guiding the model to minimize both the data and the model uncertainty. </a:t>
            </a:r>
            <a:r>
              <a:rPr lang="zh-CN" altLang="en-US" dirty="0" smtClean="0"/>
              <a:t>（可以看到，当单独使用</a:t>
            </a:r>
            <a:r>
              <a:rPr lang="en-US" altLang="zh-CN" dirty="0" smtClean="0"/>
              <a:t>PUL</a:t>
            </a:r>
            <a:r>
              <a:rPr lang="zh-CN" altLang="en-US" dirty="0" smtClean="0"/>
              <a:t>时，其性能优于其他</a:t>
            </a:r>
            <a:r>
              <a:rPr lang="en-US" altLang="zh-CN" dirty="0" smtClean="0"/>
              <a:t>4</a:t>
            </a:r>
            <a:r>
              <a:rPr lang="zh-CN" altLang="en-US" dirty="0" smtClean="0"/>
              <a:t>个。这可以归因于</a:t>
            </a:r>
            <a:r>
              <a:rPr lang="en-US" altLang="zh-CN" dirty="0" smtClean="0"/>
              <a:t>PUL</a:t>
            </a:r>
            <a:r>
              <a:rPr lang="zh-CN" altLang="en-US" dirty="0" smtClean="0"/>
              <a:t>指导模型最小化数据和模型的不确定性。）</a:t>
            </a:r>
            <a:endParaRPr lang="en-US" altLang="zh-CN" dirty="0" smtClean="0"/>
          </a:p>
          <a:p>
            <a:r>
              <a:rPr lang="en-US" altLang="zh-CN" dirty="0" smtClean="0"/>
              <a:t>2. </a:t>
            </a:r>
            <a:r>
              <a:rPr lang="zh-CN" altLang="en-US" dirty="0" smtClean="0"/>
              <a:t>全部项都加上之后效果最好</a:t>
            </a:r>
            <a:endParaRPr lang="en-US" altLang="zh-CN" dirty="0" smtClean="0"/>
          </a:p>
          <a:p>
            <a:endParaRPr lang="en-US" altLang="zh-CN" dirty="0" smtClean="0"/>
          </a:p>
          <a:p>
            <a:endParaRPr lang="en-US" altLang="zh-CN" dirty="0" smtClean="0"/>
          </a:p>
          <a:p>
            <a:pPr marL="0" indent="0">
              <a:buNone/>
            </a:pPr>
            <a:r>
              <a:rPr lang="en-US" altLang="zh-CN" dirty="0" smtClean="0"/>
              <a:t>1. plotted Predictive uncertainty (Figure5(</a:t>
            </a:r>
            <a:r>
              <a:rPr lang="en-US" altLang="zh-CN" dirty="0" err="1" smtClean="0"/>
              <a:t>a,b</a:t>
            </a:r>
            <a:r>
              <a:rPr lang="en-US" altLang="zh-CN" dirty="0" smtClean="0"/>
              <a:t>)) of some randomly chosen samples against the Classification error.</a:t>
            </a:r>
            <a:r>
              <a:rPr lang="en-US" altLang="zh-CN" baseline="0" dirty="0" smtClean="0"/>
              <a:t> As seen, when the samples are correct, they are also certain and have less Classification Error (CE).</a:t>
            </a:r>
            <a:r>
              <a:rPr lang="zh-CN" altLang="en-US" dirty="0" smtClean="0"/>
              <a:t>（图</a:t>
            </a:r>
            <a:r>
              <a:rPr lang="en-US" altLang="zh-CN" dirty="0" smtClean="0"/>
              <a:t>5(</a:t>
            </a:r>
            <a:r>
              <a:rPr lang="en-US" altLang="zh-CN" dirty="0" err="1" smtClean="0"/>
              <a:t>a,b</a:t>
            </a:r>
            <a:r>
              <a:rPr lang="en-US" altLang="zh-CN" dirty="0" smtClean="0"/>
              <a:t>))</a:t>
            </a:r>
            <a:r>
              <a:rPr lang="zh-CN" altLang="en-US" dirty="0" smtClean="0"/>
              <a:t>绘制了一些随机选取的样本相对于分类误差的预测不确定性</a:t>
            </a:r>
            <a:r>
              <a:rPr lang="en-US" altLang="zh-CN" dirty="0" smtClean="0"/>
              <a:t>,</a:t>
            </a:r>
            <a:r>
              <a:rPr lang="zh-CN" altLang="en-US" dirty="0" smtClean="0"/>
              <a:t>可以看出，当样本是正确的，它们也是确定的，分类误差</a:t>
            </a:r>
            <a:r>
              <a:rPr lang="en-US" altLang="zh-CN" dirty="0" smtClean="0"/>
              <a:t>(CE)</a:t>
            </a:r>
            <a:r>
              <a:rPr lang="zh-CN" altLang="en-US" dirty="0" smtClean="0"/>
              <a:t>更小。）</a:t>
            </a:r>
            <a:endParaRPr lang="en-US" altLang="zh-CN" dirty="0" smtClean="0"/>
          </a:p>
          <a:p>
            <a:pPr marL="228600" indent="-228600">
              <a:buAutoNum type="arabicPeriod"/>
            </a:pPr>
            <a:endParaRPr lang="en-US" altLang="zh-CN" dirty="0" smtClean="0"/>
          </a:p>
          <a:p>
            <a:r>
              <a:rPr lang="en-US" altLang="zh-CN" dirty="0" smtClean="0"/>
              <a:t>2. </a:t>
            </a:r>
            <a:r>
              <a:rPr lang="zh-CN" altLang="en-US" dirty="0" smtClean="0"/>
              <a:t>第二个图是分类正确与否与</a:t>
            </a:r>
            <a:r>
              <a:rPr lang="en-US" altLang="zh-CN" dirty="0" smtClean="0"/>
              <a:t>uncertainty</a:t>
            </a:r>
            <a:r>
              <a:rPr lang="zh-CN" altLang="en-US" dirty="0" smtClean="0"/>
              <a:t>的关系</a:t>
            </a:r>
            <a:endParaRPr lang="en-US" altLang="zh-CN" dirty="0" smtClean="0"/>
          </a:p>
          <a:p>
            <a:endParaRPr lang="en-US" altLang="zh-CN" dirty="0" smtClean="0"/>
          </a:p>
          <a:p>
            <a:r>
              <a:rPr lang="en-US" altLang="zh-CN" dirty="0" smtClean="0"/>
              <a:t>3. To visualize the direct effect of decreased uncertainty, we plotted (Figure- 5(c, d)). It can be seen that how similar classes like (glasses, sunglasses) and (black, gray), etc., thus leading to uncertainty, got separated more in the logit space in the proposed model.</a:t>
            </a:r>
          </a:p>
          <a:p>
            <a:r>
              <a:rPr lang="zh-CN" altLang="en-US" dirty="0" smtClean="0"/>
              <a:t>（为了使不确定性降低的直接影响形象化，我们绘制了</a:t>
            </a:r>
            <a:r>
              <a:rPr lang="en-US" altLang="zh-CN" dirty="0" smtClean="0"/>
              <a:t>(</a:t>
            </a:r>
            <a:r>
              <a:rPr lang="zh-CN" altLang="en-US" dirty="0" smtClean="0"/>
              <a:t>图</a:t>
            </a:r>
            <a:r>
              <a:rPr lang="en-US" altLang="zh-CN" dirty="0" smtClean="0"/>
              <a:t>- 5(c, d))</a:t>
            </a:r>
            <a:r>
              <a:rPr lang="zh-CN" altLang="en-US" dirty="0" smtClean="0"/>
              <a:t>。可以看出，在提出的模型中，</a:t>
            </a:r>
            <a:r>
              <a:rPr lang="en-US" altLang="zh-CN" dirty="0" smtClean="0"/>
              <a:t>(glasses</a:t>
            </a:r>
            <a:r>
              <a:rPr lang="zh-CN" altLang="en-US" dirty="0" smtClean="0"/>
              <a:t>，太阳镜</a:t>
            </a:r>
            <a:r>
              <a:rPr lang="en-US" altLang="zh-CN" dirty="0" smtClean="0"/>
              <a:t>)</a:t>
            </a:r>
            <a:r>
              <a:rPr lang="zh-CN" altLang="en-US" dirty="0" smtClean="0"/>
              <a:t>和</a:t>
            </a:r>
            <a:r>
              <a:rPr lang="en-US" altLang="zh-CN" dirty="0" smtClean="0"/>
              <a:t>(black, gray)</a:t>
            </a:r>
            <a:r>
              <a:rPr lang="zh-CN" altLang="en-US" dirty="0" smtClean="0"/>
              <a:t>等导致不确定性的相似类在</a:t>
            </a:r>
            <a:r>
              <a:rPr lang="en-US" altLang="zh-CN" dirty="0" smtClean="0"/>
              <a:t>logit</a:t>
            </a:r>
            <a:r>
              <a:rPr lang="zh-CN" altLang="en-US" dirty="0" smtClean="0"/>
              <a:t>空间中被分离得更多）</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25</a:t>
            </a:fld>
            <a:endParaRPr lang="zh-CN" altLang="en-US"/>
          </a:p>
        </p:txBody>
      </p:sp>
    </p:spTree>
    <p:extLst>
      <p:ext uri="{BB962C8B-B14F-4D97-AF65-F5344CB8AC3E}">
        <p14:creationId xmlns:p14="http://schemas.microsoft.com/office/powerpoint/2010/main" val="114377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Compare attention maps produced by our proposes GCA model, and it’s variants with the base model.</a:t>
            </a:r>
          </a:p>
          <a:p>
            <a:pPr marL="228600" indent="-228600">
              <a:buAutoNum type="arabicPeriod"/>
            </a:pPr>
            <a:r>
              <a:rPr lang="en-US" altLang="zh-CN" dirty="0" smtClean="0"/>
              <a:t>Rank correlation and EMD score are calculated for the produced attention map against </a:t>
            </a:r>
            <a:r>
              <a:rPr lang="en-US" altLang="zh-CN" dirty="0" err="1" smtClean="0"/>
              <a:t>humanannotated</a:t>
            </a:r>
            <a:r>
              <a:rPr lang="en-US" altLang="zh-CN" dirty="0" smtClean="0"/>
              <a:t> attention (HA T) maps . (</a:t>
            </a:r>
            <a:r>
              <a:rPr lang="zh-CN" altLang="en-US" dirty="0" smtClean="0"/>
              <a:t>对生成的注意图与人工注意图计算</a:t>
            </a:r>
            <a:r>
              <a:rPr lang="en-US" altLang="zh-CN" dirty="0" err="1" smtClean="0"/>
              <a:t>Rankl</a:t>
            </a:r>
            <a:r>
              <a:rPr lang="en-US" altLang="zh-CN" baseline="0" dirty="0" smtClean="0"/>
              <a:t> correlation</a:t>
            </a:r>
            <a:r>
              <a:rPr lang="zh-CN" altLang="en-US" dirty="0" smtClean="0"/>
              <a:t>和</a:t>
            </a:r>
            <a:r>
              <a:rPr lang="en-US" altLang="zh-CN" dirty="0" smtClean="0"/>
              <a:t>EMD</a:t>
            </a:r>
            <a:r>
              <a:rPr lang="zh-CN" altLang="en-US" baseline="0" dirty="0" smtClean="0"/>
              <a:t> </a:t>
            </a:r>
            <a:r>
              <a:rPr lang="en-US" altLang="zh-CN" baseline="0" dirty="0" smtClean="0"/>
              <a:t>score</a:t>
            </a:r>
            <a:r>
              <a:rPr lang="en-US" altLang="zh-CN" dirty="0" smtClean="0"/>
              <a:t>)</a:t>
            </a:r>
          </a:p>
        </p:txBody>
      </p:sp>
      <p:sp>
        <p:nvSpPr>
          <p:cNvPr id="4" name="灯片编号占位符 3"/>
          <p:cNvSpPr>
            <a:spLocks noGrp="1"/>
          </p:cNvSpPr>
          <p:nvPr>
            <p:ph type="sldNum" sz="quarter" idx="10"/>
          </p:nvPr>
        </p:nvSpPr>
        <p:spPr/>
        <p:txBody>
          <a:bodyPr/>
          <a:lstStyle/>
          <a:p>
            <a:fld id="{4CCEF572-8C51-4539-990E-F8A832FA9B3E}" type="slidenum">
              <a:rPr lang="zh-CN" altLang="en-US" smtClean="0"/>
              <a:t>26</a:t>
            </a:fld>
            <a:endParaRPr lang="zh-CN" altLang="en-US"/>
          </a:p>
        </p:txBody>
      </p:sp>
    </p:spTree>
    <p:extLst>
      <p:ext uri="{BB962C8B-B14F-4D97-AF65-F5344CB8AC3E}">
        <p14:creationId xmlns:p14="http://schemas.microsoft.com/office/powerpoint/2010/main" val="1092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smtClean="0"/>
              <a:t>The first raw, the baseline model misclassifies the answer due to high uncertainty value, that gets resolved by our methods(P-GCA). (</a:t>
            </a:r>
            <a:r>
              <a:rPr lang="zh-CN" altLang="en-US" sz="1200" kern="1200" dirty="0" smtClean="0">
                <a:solidFill>
                  <a:schemeClr val="tx1"/>
                </a:solidFill>
                <a:effectLst/>
                <a:latin typeface="+mn-lt"/>
                <a:ea typeface="+mn-ea"/>
                <a:cs typeface="+mn-cs"/>
              </a:rPr>
              <a:t>第一个原始模型，基线模型由于不确定值高而导致答案分类错误，通过我们的方法</a:t>
            </a:r>
            <a:r>
              <a:rPr lang="en-US" altLang="zh-CN" sz="1200" kern="1200" dirty="0" smtClean="0">
                <a:solidFill>
                  <a:schemeClr val="tx1"/>
                </a:solidFill>
                <a:effectLst/>
                <a:latin typeface="+mn-lt"/>
                <a:ea typeface="+mn-ea"/>
                <a:cs typeface="+mn-cs"/>
              </a:rPr>
              <a:t>(P-GCA)</a:t>
            </a:r>
            <a:r>
              <a:rPr lang="zh-CN" altLang="en-US" sz="1200" kern="1200" dirty="0" smtClean="0">
                <a:solidFill>
                  <a:schemeClr val="tx1"/>
                </a:solidFill>
                <a:effectLst/>
                <a:latin typeface="+mn-lt"/>
                <a:ea typeface="+mn-ea"/>
                <a:cs typeface="+mn-cs"/>
              </a:rPr>
              <a:t>来解决</a:t>
            </a:r>
            <a:r>
              <a:rPr lang="en-US" altLang="zh-CN" dirty="0" smtClean="0"/>
              <a:t>)</a:t>
            </a:r>
          </a:p>
          <a:p>
            <a:pPr marL="228600" indent="-228600">
              <a:buAutoNum type="arabicPeriod"/>
            </a:pPr>
            <a:r>
              <a:rPr lang="en-US" altLang="zh-CN" dirty="0" smtClean="0"/>
              <a:t>We can see how attention is improved as we go from our baseline model (MCB) to the proposed Gradient Certainty model (P-GCA). For example, in the first row, MCB is unable to focus on any specific portion of the image, but as we go towards the right, it focuses the cup bottom, (indicated by intense orange color in the map</a:t>
            </a:r>
            <a:r>
              <a:rPr lang="en-US" altLang="zh-CN" baseline="0" dirty="0" smtClean="0"/>
              <a:t> ( </a:t>
            </a:r>
            <a:r>
              <a:rPr lang="zh-CN" altLang="en-US" baseline="0" dirty="0" smtClean="0"/>
              <a:t>从我们的基线模型</a:t>
            </a:r>
            <a:r>
              <a:rPr lang="en-US" altLang="zh-CN" baseline="0" dirty="0" smtClean="0"/>
              <a:t>(MCB)</a:t>
            </a:r>
            <a:r>
              <a:rPr lang="zh-CN" altLang="en-US" baseline="0" dirty="0" smtClean="0"/>
              <a:t>到提出的梯度确定性模型</a:t>
            </a:r>
            <a:r>
              <a:rPr lang="en-US" altLang="zh-CN" baseline="0" dirty="0" smtClean="0"/>
              <a:t>(P-GCA)</a:t>
            </a:r>
            <a:r>
              <a:rPr lang="zh-CN" altLang="en-US" baseline="0" dirty="0" smtClean="0"/>
              <a:t>，我们可以看到注意力是如何得到改善的。例如，在第一行中，</a:t>
            </a:r>
            <a:r>
              <a:rPr lang="en-US" altLang="zh-CN" baseline="0" dirty="0" smtClean="0"/>
              <a:t>MCB</a:t>
            </a:r>
            <a:r>
              <a:rPr lang="zh-CN" altLang="en-US" baseline="0" dirty="0" smtClean="0"/>
              <a:t>无法聚焦于图像的任何特定部分，但当我们向右移动时，它聚焦于杯底</a:t>
            </a:r>
            <a:r>
              <a:rPr lang="en-US" altLang="zh-CN" baseline="0" dirty="0" smtClean="0"/>
              <a:t>(</a:t>
            </a:r>
            <a:r>
              <a:rPr lang="zh-CN" altLang="en-US" baseline="0" dirty="0" smtClean="0"/>
              <a:t>图中强烈的橙色表示</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27</a:t>
            </a:fld>
            <a:endParaRPr lang="zh-CN" altLang="en-US"/>
          </a:p>
        </p:txBody>
      </p:sp>
    </p:spTree>
    <p:extLst>
      <p:ext uri="{BB962C8B-B14F-4D97-AF65-F5344CB8AC3E}">
        <p14:creationId xmlns:p14="http://schemas.microsoft.com/office/powerpoint/2010/main" val="168249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理论上来说，相对于</a:t>
            </a:r>
            <a:r>
              <a:rPr lang="en-US" altLang="zh-CN" dirty="0" smtClean="0"/>
              <a:t>baseline</a:t>
            </a:r>
            <a:r>
              <a:rPr lang="zh-CN" altLang="en-US" dirty="0" smtClean="0"/>
              <a:t>，</a:t>
            </a:r>
            <a:r>
              <a:rPr lang="en-US" altLang="zh-CN" dirty="0" smtClean="0"/>
              <a:t>UA</a:t>
            </a:r>
            <a:r>
              <a:rPr lang="zh-CN" altLang="en-US" dirty="0" smtClean="0"/>
              <a:t>能够提供更加精确得</a:t>
            </a:r>
            <a:r>
              <a:rPr lang="en-US" altLang="zh-CN" dirty="0" smtClean="0"/>
              <a:t>interpretation</a:t>
            </a:r>
          </a:p>
          <a:p>
            <a:endParaRPr lang="en-US" altLang="zh-CN" dirty="0" smtClean="0"/>
          </a:p>
          <a:p>
            <a:pPr rtl="0" fontAlgn="ctr"/>
            <a:r>
              <a:rPr lang="zh-CN" altLang="zh-CN" sz="1200" b="0" i="0" kern="1200" dirty="0" smtClean="0">
                <a:solidFill>
                  <a:schemeClr val="tx1"/>
                </a:solidFill>
                <a:effectLst/>
                <a:latin typeface="+mn-lt"/>
                <a:ea typeface="+mn-ea"/>
                <a:cs typeface="+mn-cs"/>
              </a:rPr>
              <a:t>The difference between the current and the previous tmesteps is significant - the patient is applied mechanical ventilation; the body temperature, diastolic arterial blood pressure, and heart rate dropped, and GCS, which is a measure of consciousness, dropped from 15 to 10</a:t>
            </a: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The fact that the patient is applied mechanical ventilation, and that the GCS score is lowered, are both very important markers for assessing patient’s condition.</a:t>
            </a:r>
            <a:r>
              <a:rPr lang="en-US" altLang="zh-CN" sz="1200" b="0" i="0" kern="1200" dirty="0" smtClean="0">
                <a:solidFill>
                  <a:schemeClr val="tx1"/>
                </a:solidFill>
                <a:effectLst/>
                <a:latin typeface="+mn-lt"/>
                <a:ea typeface="+mn-ea"/>
                <a:cs typeface="+mn-cs"/>
              </a:rPr>
              <a:t> (current </a:t>
            </a:r>
            <a:r>
              <a:rPr lang="zh-CN" altLang="zh-CN"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 previous </a:t>
            </a:r>
            <a:r>
              <a:rPr lang="en-US" altLang="zh-CN" sz="1200" b="0" i="0" kern="1200" dirty="0" err="1" smtClean="0">
                <a:solidFill>
                  <a:schemeClr val="tx1"/>
                </a:solidFill>
                <a:effectLst/>
                <a:latin typeface="+mn-lt"/>
                <a:ea typeface="+mn-ea"/>
                <a:cs typeface="+mn-cs"/>
              </a:rPr>
              <a:t>tmesteps之间的差异是显著的</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体温、舒张动脉血压和心率都下降了，GCS</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一种衡量意识的指标</a:t>
            </a:r>
            <a:r>
              <a:rPr lang="en-US" altLang="zh-CN" sz="1200" b="0" i="0" kern="1200" dirty="0" smtClean="0">
                <a:solidFill>
                  <a:schemeClr val="tx1"/>
                </a:solidFill>
                <a:effectLst/>
                <a:latin typeface="+mn-lt"/>
                <a:ea typeface="+mn-ea"/>
                <a:cs typeface="+mn-cs"/>
              </a:rPr>
              <a:t>)也从15降到了10, </a:t>
            </a:r>
            <a:r>
              <a:rPr lang="zh-CN" altLang="zh-CN" sz="1200" b="0" i="0" kern="1200" dirty="0" smtClean="0">
                <a:solidFill>
                  <a:schemeClr val="tx1"/>
                </a:solidFill>
                <a:effectLst/>
                <a:latin typeface="+mn-lt"/>
                <a:ea typeface="+mn-ea"/>
                <a:cs typeface="+mn-cs"/>
              </a:rPr>
              <a:t>患者应用机械通气和</a:t>
            </a:r>
            <a:r>
              <a:rPr lang="en-US" altLang="zh-CN" sz="1200" b="0" i="0" kern="1200" dirty="0" err="1" smtClean="0">
                <a:solidFill>
                  <a:schemeClr val="tx1"/>
                </a:solidFill>
                <a:effectLst/>
                <a:latin typeface="+mn-lt"/>
                <a:ea typeface="+mn-ea"/>
                <a:cs typeface="+mn-cs"/>
              </a:rPr>
              <a:t>GCS评分降低，都是评估患者病情的重要标志</a:t>
            </a:r>
            <a:r>
              <a:rPr lang="en-US" altLang="zh-CN" sz="1200" b="0" i="0" kern="1200" dirty="0" smtClean="0">
                <a:solidFill>
                  <a:schemeClr val="tx1"/>
                </a:solidFill>
                <a:effectLst/>
                <a:latin typeface="+mn-lt"/>
                <a:ea typeface="+mn-ea"/>
                <a:cs typeface="+mn-cs"/>
              </a:rPr>
              <a:t>)</a:t>
            </a:r>
            <a:endParaRPr lang="zh-CN" altLang="zh-CN" sz="1200" b="0" i="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pPr rtl="0" fontAlgn="ct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Our model correctly attends to those two variables, with very low uncertainty. SysABP and DiasABP are variables that has cyclic change in value, and are all within normal range; however RETAIN-DA attended to these variables, perhaps due to having a deterministic model which led it to overfit.</a:t>
            </a: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我们的模型正确地考虑了这两个变量，具有非常低的不确定性。</a:t>
            </a:r>
            <a:r>
              <a:rPr lang="en-US" altLang="zh-CN" sz="1200" b="0" i="0" kern="1200" dirty="0" err="1" smtClean="0">
                <a:solidFill>
                  <a:schemeClr val="tx1"/>
                </a:solidFill>
                <a:effectLst/>
                <a:latin typeface="+mn-lt"/>
                <a:ea typeface="+mn-ea"/>
                <a:cs typeface="+mn-cs"/>
              </a:rPr>
              <a:t>SysABP和DiasABP是值循环变化的变量，都在正常范围内</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然而，RETAIN-DA关注这些变量，可能是由于具有确定性模型，导致其过度拟合</a:t>
            </a:r>
            <a:r>
              <a:rPr lang="en-US" altLang="zh-CN" sz="1200" b="0" i="0" kern="1200" dirty="0" smtClean="0">
                <a:solidFill>
                  <a:schemeClr val="tx1"/>
                </a:solidFill>
                <a:effectLst/>
                <a:latin typeface="+mn-lt"/>
                <a:ea typeface="+mn-ea"/>
                <a:cs typeface="+mn-cs"/>
              </a:rPr>
              <a:t>)</a:t>
            </a:r>
            <a:endParaRPr lang="zh-CN" altLang="zh-CN" sz="1200" b="0" i="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pPr rtl="0" fontAlgn="ctr"/>
            <a:r>
              <a:rPr lang="zh-CN" altLang="zh-CN" sz="1200" b="0" i="0" kern="1200" dirty="0" smtClean="0">
                <a:solidFill>
                  <a:schemeClr val="tx1"/>
                </a:solidFill>
                <a:effectLst/>
                <a:latin typeface="+mn-lt"/>
                <a:ea typeface="+mn-ea"/>
                <a:cs typeface="+mn-cs"/>
              </a:rPr>
              <a:t>Heart rate is out of normal range (60-90), which is problematic but is not definitive, and thus UA attended to it with high variance. RETAIN-SA results in overly incorrect and noisy attention except for FiO2 that did not change its value.</a:t>
            </a: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心率超出正常范围</a:t>
            </a:r>
            <a:r>
              <a:rPr lang="en-US" altLang="zh-CN" sz="1200" b="0" i="0" kern="1200" dirty="0" smtClean="0">
                <a:solidFill>
                  <a:schemeClr val="tx1"/>
                </a:solidFill>
                <a:effectLst/>
                <a:latin typeface="+mn-lt"/>
                <a:ea typeface="+mn-ea"/>
                <a:cs typeface="+mn-cs"/>
              </a:rPr>
              <a:t>(60-90)，</a:t>
            </a:r>
            <a:r>
              <a:rPr lang="en-US" altLang="zh-CN" sz="1200" b="0" i="0" kern="1200" dirty="0" err="1" smtClean="0">
                <a:solidFill>
                  <a:schemeClr val="tx1"/>
                </a:solidFill>
                <a:effectLst/>
                <a:latin typeface="+mn-lt"/>
                <a:ea typeface="+mn-ea"/>
                <a:cs typeface="+mn-cs"/>
              </a:rPr>
              <a:t>这是有问题的，但不确定，因此UA</a:t>
            </a:r>
            <a:r>
              <a:rPr lang="en-US" altLang="zh-CN" sz="1200" b="0" i="0" kern="1200" dirty="0" smtClean="0">
                <a:solidFill>
                  <a:schemeClr val="tx1"/>
                </a:solidFill>
                <a:effectLst/>
                <a:latin typeface="+mn-lt"/>
                <a:ea typeface="+mn-ea"/>
                <a:cs typeface="+mn-cs"/>
              </a:rPr>
              <a:t> attended to it with high </a:t>
            </a:r>
            <a:r>
              <a:rPr lang="en-US" altLang="zh-CN" sz="1200" b="0" i="0" kern="1200" dirty="0" err="1" smtClean="0">
                <a:solidFill>
                  <a:schemeClr val="tx1"/>
                </a:solidFill>
                <a:effectLst/>
                <a:latin typeface="+mn-lt"/>
                <a:ea typeface="+mn-ea"/>
                <a:cs typeface="+mn-cs"/>
              </a:rPr>
              <a:t>variance。RETAIN-SA导致overly</a:t>
            </a:r>
            <a:r>
              <a:rPr lang="en-US" altLang="zh-CN" sz="1200" b="0" i="0" kern="1200" dirty="0" smtClean="0">
                <a:solidFill>
                  <a:schemeClr val="tx1"/>
                </a:solidFill>
                <a:effectLst/>
                <a:latin typeface="+mn-lt"/>
                <a:ea typeface="+mn-ea"/>
                <a:cs typeface="+mn-cs"/>
              </a:rPr>
              <a:t> incorrect and noisy attention，除了FiO2没有改变其值)</a:t>
            </a:r>
            <a:endParaRPr lang="zh-CN" altLang="zh-CN" sz="1200" b="0" i="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pPr rtl="0" fontAlgn="ctr"/>
            <a:r>
              <a:rPr lang="zh-CN" altLang="zh-CN" sz="1200" b="0" i="0" kern="1200" dirty="0" smtClean="0">
                <a:solidFill>
                  <a:schemeClr val="tx1"/>
                </a:solidFill>
                <a:effectLst/>
                <a:latin typeface="+mn-lt"/>
                <a:ea typeface="+mn-ea"/>
                <a:cs typeface="+mn-cs"/>
              </a:rPr>
              <a:t>The previous example shows another advantage of our model: it provides a richer interpretations of why the model has made such predictions, compared to ones provided by deterministic or stochastic model without input-dependent modeling of uncertainty.</a:t>
            </a:r>
            <a:r>
              <a:rPr lang="en-US" altLang="zh-CN" sz="1200" b="0" i="0" kern="1200" dirty="0" smtClean="0">
                <a:solidFill>
                  <a:schemeClr val="tx1"/>
                </a:solidFill>
                <a:effectLst/>
                <a:latin typeface="+mn-lt"/>
                <a:ea typeface="+mn-ea"/>
                <a:cs typeface="+mn-cs"/>
              </a:rPr>
              <a:t> (</a:t>
            </a:r>
            <a:r>
              <a:rPr lang="zh-CN" altLang="zh-CN" sz="1200" b="0" i="0" kern="1200" dirty="0" smtClean="0">
                <a:solidFill>
                  <a:schemeClr val="tx1"/>
                </a:solidFill>
                <a:effectLst/>
                <a:latin typeface="+mn-lt"/>
                <a:ea typeface="+mn-ea"/>
                <a:cs typeface="+mn-cs"/>
              </a:rPr>
              <a:t>前面的例子展示了我们模型的另一个优点</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与不依赖于输入的不确定性模型的确定性或随机模型提供的预测相比，它更丰富地解释了为什么该模型做出了这样的预测</a:t>
            </a:r>
            <a:r>
              <a:rPr lang="zh-CN" altLang="zh-CN" sz="1200" b="0" i="0" kern="1200" dirty="0" smtClean="0">
                <a:solidFill>
                  <a:schemeClr val="tx1"/>
                </a:solidFill>
                <a:effectLst/>
                <a:latin typeface="+mn-lt"/>
                <a:ea typeface="+mn-ea"/>
                <a:cs typeface="+mn-cs"/>
              </a:rPr>
              <a:t>，可以更好地解释模型</a:t>
            </a:r>
            <a:r>
              <a:rPr lang="en-US" altLang="zh-CN" sz="1200" b="0" i="0" kern="1200" dirty="0" smtClean="0">
                <a:solidFill>
                  <a:schemeClr val="tx1"/>
                </a:solidFill>
                <a:effectLst/>
                <a:latin typeface="+mn-lt"/>
                <a:ea typeface="+mn-ea"/>
                <a:cs typeface="+mn-cs"/>
              </a:rPr>
              <a:t>)</a:t>
            </a:r>
            <a:endParaRPr lang="zh-CN"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11</a:t>
            </a:fld>
            <a:endParaRPr lang="zh-CN" altLang="en-US"/>
          </a:p>
        </p:txBody>
      </p:sp>
    </p:spTree>
    <p:extLst>
      <p:ext uri="{BB962C8B-B14F-4D97-AF65-F5344CB8AC3E}">
        <p14:creationId xmlns:p14="http://schemas.microsoft.com/office/powerpoint/2010/main" val="52573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12</a:t>
            </a:fld>
            <a:endParaRPr lang="zh-CN" altLang="en-US"/>
          </a:p>
        </p:txBody>
      </p:sp>
    </p:spTree>
    <p:extLst>
      <p:ext uri="{BB962C8B-B14F-4D97-AF65-F5344CB8AC3E}">
        <p14:creationId xmlns:p14="http://schemas.microsoft.com/office/powerpoint/2010/main" val="284420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13</a:t>
            </a:fld>
            <a:endParaRPr lang="zh-CN" altLang="en-US"/>
          </a:p>
        </p:txBody>
      </p:sp>
    </p:spTree>
    <p:extLst>
      <p:ext uri="{BB962C8B-B14F-4D97-AF65-F5344CB8AC3E}">
        <p14:creationId xmlns:p14="http://schemas.microsoft.com/office/powerpoint/2010/main" val="1531596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14</a:t>
            </a:fld>
            <a:endParaRPr lang="zh-CN" altLang="en-US"/>
          </a:p>
        </p:txBody>
      </p:sp>
    </p:spTree>
    <p:extLst>
      <p:ext uri="{BB962C8B-B14F-4D97-AF65-F5344CB8AC3E}">
        <p14:creationId xmlns:p14="http://schemas.microsoft.com/office/powerpoint/2010/main" val="242305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15</a:t>
            </a:fld>
            <a:endParaRPr lang="zh-CN" altLang="en-US"/>
          </a:p>
        </p:txBody>
      </p:sp>
    </p:spTree>
    <p:extLst>
      <p:ext uri="{BB962C8B-B14F-4D97-AF65-F5344CB8AC3E}">
        <p14:creationId xmlns:p14="http://schemas.microsoft.com/office/powerpoint/2010/main" val="3662982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17</a:t>
            </a:fld>
            <a:endParaRPr lang="zh-CN" altLang="en-US"/>
          </a:p>
        </p:txBody>
      </p:sp>
    </p:spTree>
    <p:extLst>
      <p:ext uri="{BB962C8B-B14F-4D97-AF65-F5344CB8AC3E}">
        <p14:creationId xmlns:p14="http://schemas.microsoft.com/office/powerpoint/2010/main" val="107319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18</a:t>
            </a:fld>
            <a:endParaRPr lang="zh-CN" altLang="en-US"/>
          </a:p>
        </p:txBody>
      </p:sp>
    </p:spTree>
    <p:extLst>
      <p:ext uri="{BB962C8B-B14F-4D97-AF65-F5344CB8AC3E}">
        <p14:creationId xmlns:p14="http://schemas.microsoft.com/office/powerpoint/2010/main" val="1356208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EF572-8C51-4539-990E-F8A832FA9B3E}" type="slidenum">
              <a:rPr lang="zh-CN" altLang="en-US" smtClean="0"/>
              <a:t>19</a:t>
            </a:fld>
            <a:endParaRPr lang="zh-CN" altLang="en-US"/>
          </a:p>
        </p:txBody>
      </p:sp>
    </p:spTree>
    <p:extLst>
      <p:ext uri="{BB962C8B-B14F-4D97-AF65-F5344CB8AC3E}">
        <p14:creationId xmlns:p14="http://schemas.microsoft.com/office/powerpoint/2010/main" val="1882434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219796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276242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628541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325000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193980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3260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267182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19289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8855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139551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14DDE70-2B6A-4753-A70F-9E93681C073F}" type="datetimeFigureOut">
              <a:rPr lang="zh-CN" altLang="en-US" smtClean="0"/>
              <a:t>2020/10/16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326429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DDE70-2B6A-4753-A70F-9E93681C073F}" type="datetimeFigureOut">
              <a:rPr lang="zh-CN" altLang="en-US" smtClean="0"/>
              <a:t>2020/10/16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3CD24B-B843-4B73-BB78-E121CD8AA3CC}" type="slidenum">
              <a:rPr lang="zh-CN" altLang="en-US" smtClean="0"/>
              <a:t>‹#›</a:t>
            </a:fld>
            <a:endParaRPr lang="zh-CN" altLang="en-US"/>
          </a:p>
        </p:txBody>
      </p:sp>
    </p:spTree>
    <p:extLst>
      <p:ext uri="{BB962C8B-B14F-4D97-AF65-F5344CB8AC3E}">
        <p14:creationId xmlns:p14="http://schemas.microsoft.com/office/powerpoint/2010/main" val="184251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atalyzex.com/redirect?url=https://github.com/jayheo/U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Uncertainty-aware Attention and Interpretation Methods</a:t>
            </a:r>
            <a:endParaRPr lang="zh-CN" altLang="en-US" dirty="0"/>
          </a:p>
        </p:txBody>
      </p:sp>
      <p:sp>
        <p:nvSpPr>
          <p:cNvPr id="3" name="副标题 2"/>
          <p:cNvSpPr>
            <a:spLocks noGrp="1"/>
          </p:cNvSpPr>
          <p:nvPr>
            <p:ph type="subTitle" idx="1"/>
          </p:nvPr>
        </p:nvSpPr>
        <p:spPr>
          <a:xfrm>
            <a:off x="774700" y="3949700"/>
            <a:ext cx="10896600" cy="2235199"/>
          </a:xfrm>
        </p:spPr>
        <p:txBody>
          <a:bodyPr>
            <a:normAutofit fontScale="70000" lnSpcReduction="20000"/>
          </a:bodyPr>
          <a:lstStyle/>
          <a:p>
            <a:endParaRPr lang="en-US" altLang="zh-CN" dirty="0"/>
          </a:p>
          <a:p>
            <a:r>
              <a:rPr lang="en-US" altLang="zh-CN" dirty="0" err="1"/>
              <a:t>Heo</a:t>
            </a:r>
            <a:r>
              <a:rPr lang="en-US" altLang="zh-CN" dirty="0"/>
              <a:t>, Jay, et al. "Uncertainty-aware attention for reliable interpretation and prediction." </a:t>
            </a:r>
            <a:r>
              <a:rPr lang="en-US" altLang="zh-CN" i="1" dirty="0"/>
              <a:t>Advances in Neural Information Processing Systems</a:t>
            </a:r>
            <a:r>
              <a:rPr lang="en-US" altLang="zh-CN" dirty="0"/>
              <a:t>. 2018</a:t>
            </a:r>
            <a:r>
              <a:rPr lang="en-US" altLang="zh-CN" dirty="0" smtClean="0"/>
              <a:t>.</a:t>
            </a:r>
          </a:p>
          <a:p>
            <a:endParaRPr lang="en-US" altLang="zh-CN" dirty="0"/>
          </a:p>
          <a:p>
            <a:r>
              <a:rPr lang="en-US" altLang="zh-CN" dirty="0" err="1"/>
              <a:t>Patro</a:t>
            </a:r>
            <a:r>
              <a:rPr lang="en-US" altLang="zh-CN" dirty="0"/>
              <a:t>, </a:t>
            </a:r>
            <a:r>
              <a:rPr lang="en-US" altLang="zh-CN" dirty="0" err="1"/>
              <a:t>Badri</a:t>
            </a:r>
            <a:r>
              <a:rPr lang="en-US" altLang="zh-CN" dirty="0"/>
              <a:t> N., et al. "U-cam: Visual explanation using uncertainty based class activation maps." Proceedings of the IEEE International Conference on Computer Vision. 2019</a:t>
            </a:r>
            <a:r>
              <a:rPr lang="en-US" altLang="zh-CN" dirty="0" smtClean="0"/>
              <a:t>.</a:t>
            </a:r>
          </a:p>
          <a:p>
            <a:endParaRPr lang="en-US" altLang="zh-CN" dirty="0"/>
          </a:p>
          <a:p>
            <a:r>
              <a:rPr lang="zh-CN" altLang="en-US" dirty="0"/>
              <a:t>魏煜华  </a:t>
            </a:r>
            <a:r>
              <a:rPr lang="en-US" altLang="zh-CN" dirty="0"/>
              <a:t>2020.10.16</a:t>
            </a:r>
          </a:p>
          <a:p>
            <a:endParaRPr lang="en-US" altLang="zh-CN" dirty="0" smtClean="0"/>
          </a:p>
          <a:p>
            <a:endParaRPr lang="en-US" altLang="zh-CN" dirty="0" smtClean="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693276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2" y="609778"/>
            <a:ext cx="10815296" cy="6072376"/>
          </a:xfrm>
        </p:spPr>
        <p:txBody>
          <a:bodyPr>
            <a:normAutofit/>
          </a:bodyPr>
          <a:lstStyle/>
          <a:p>
            <a:pPr marL="457200" lvl="1" indent="0">
              <a:buNone/>
            </a:pPr>
            <a:endParaRPr lang="en-US" altLang="zh-CN" dirty="0" smtClean="0"/>
          </a:p>
          <a:p>
            <a:pPr fontAlgn="ctr"/>
            <a:r>
              <a:rPr lang="en-US" altLang="zh-CN" dirty="0" smtClean="0"/>
              <a:t>Binary classification performance</a:t>
            </a:r>
          </a:p>
          <a:p>
            <a:pPr fontAlgn="ctr"/>
            <a:endParaRPr lang="en-US" altLang="zh-CN" dirty="0"/>
          </a:p>
          <a:p>
            <a:pPr fontAlgn="ctr"/>
            <a:endParaRPr lang="en-US" altLang="zh-CN" dirty="0" smtClean="0"/>
          </a:p>
          <a:p>
            <a:pPr fontAlgn="ctr"/>
            <a:endParaRPr lang="en-US" altLang="zh-CN" sz="1400" dirty="0"/>
          </a:p>
          <a:p>
            <a:pPr fontAlgn="ctr"/>
            <a:endParaRPr lang="en-US" altLang="zh-CN" sz="1400" dirty="0" smtClean="0"/>
          </a:p>
          <a:p>
            <a:pPr fontAlgn="ctr"/>
            <a:endParaRPr lang="en-US" altLang="zh-CN" sz="1400" dirty="0"/>
          </a:p>
          <a:p>
            <a:pPr marL="0" indent="0" fontAlgn="ctr">
              <a:buNone/>
            </a:pPr>
            <a:endParaRPr lang="en-US" altLang="zh-CN" sz="1400" dirty="0" smtClean="0"/>
          </a:p>
          <a:p>
            <a:pPr fontAlgn="ctr"/>
            <a:endParaRPr lang="en-US" altLang="zh-CN" sz="1600" dirty="0"/>
          </a:p>
          <a:p>
            <a:pPr lvl="1" fontAlgn="ctr"/>
            <a:r>
              <a:rPr lang="en-US" altLang="zh-CN" sz="1400" dirty="0" smtClean="0"/>
              <a:t>We </a:t>
            </a:r>
            <a:r>
              <a:rPr lang="en-US" altLang="zh-CN" sz="1400" dirty="0"/>
              <a:t>observe that UA variants significantly outperforms both RETAIN variants with either deterministic or stochastic attention mechanisms on all datasets</a:t>
            </a:r>
          </a:p>
          <a:p>
            <a:pPr lvl="1" fontAlgn="ctr"/>
            <a:r>
              <a:rPr lang="en-US" altLang="zh-CN" sz="1400" dirty="0" smtClean="0"/>
              <a:t>Note </a:t>
            </a:r>
            <a:r>
              <a:rPr lang="en-US" altLang="zh-CN" sz="1400" dirty="0"/>
              <a:t>that RETAIN-SA, that generates attention from Bernoulli distribution, performs the worst. This may be because the model is primarily concerned with whether to attend or not to each feature, which makes sense when most features are irrelevant, such as with machine translation, but not in the case of clinical prediction where most of the variables are important. (</a:t>
            </a:r>
            <a:r>
              <a:rPr lang="zh-CN" altLang="en-US" sz="1400" dirty="0"/>
              <a:t>注意，</a:t>
            </a:r>
            <a:r>
              <a:rPr lang="en-US" altLang="zh-CN" sz="1400" dirty="0"/>
              <a:t>RETAIN-SA</a:t>
            </a:r>
            <a:r>
              <a:rPr lang="zh-CN" altLang="en-US" sz="1400" dirty="0"/>
              <a:t>效果最差。这可能是因为模型主要关注是否关注每个特征，这在大多数特征无关的情况下是有意义的，比如机器翻译，但在临床预测的情况下不是这样，因为大多数变量是重要的</a:t>
            </a:r>
            <a:r>
              <a:rPr lang="en-US" altLang="zh-CN" sz="1400" dirty="0"/>
              <a:t>)</a:t>
            </a:r>
          </a:p>
          <a:p>
            <a:pPr lvl="1" fontAlgn="ctr"/>
            <a:r>
              <a:rPr lang="en-US" altLang="zh-CN" sz="1400" dirty="0"/>
              <a:t>UA-independent performs significantly worse than UA or UA+, which demonstrates the importance of input-dependent modeling of the variance. Additional modeling of output uncertainty with UA+ yields performance gain in most cases. (UA-independent</a:t>
            </a:r>
            <a:r>
              <a:rPr lang="zh-CN" altLang="en-US" sz="1400" dirty="0"/>
              <a:t>的表现明显低于</a:t>
            </a:r>
            <a:r>
              <a:rPr lang="en-US" altLang="zh-CN" sz="1400" dirty="0"/>
              <a:t>UA</a:t>
            </a:r>
            <a:r>
              <a:rPr lang="zh-CN" altLang="en-US" sz="1400" dirty="0"/>
              <a:t>或</a:t>
            </a:r>
            <a:r>
              <a:rPr lang="en-US" altLang="zh-CN" sz="1400" dirty="0"/>
              <a:t>UA+</a:t>
            </a:r>
            <a:r>
              <a:rPr lang="zh-CN" altLang="en-US" sz="1400" dirty="0"/>
              <a:t>，这说明了</a:t>
            </a:r>
            <a:r>
              <a:rPr lang="en-US" altLang="zh-CN" sz="1400" dirty="0"/>
              <a:t>input-dependent modeling of the variance </a:t>
            </a:r>
            <a:r>
              <a:rPr lang="zh-CN" altLang="en-US" sz="1400" dirty="0"/>
              <a:t>的重要性。在大多数情况下，</a:t>
            </a:r>
            <a:r>
              <a:rPr lang="en-US" altLang="zh-CN" sz="1400" dirty="0"/>
              <a:t>UA</a:t>
            </a:r>
            <a:r>
              <a:rPr lang="zh-CN" altLang="en-US" sz="1400" dirty="0"/>
              <a:t>与</a:t>
            </a:r>
            <a:r>
              <a:rPr lang="en-US" altLang="zh-CN" sz="1400" dirty="0"/>
              <a:t>UA+</a:t>
            </a:r>
            <a:r>
              <a:rPr lang="zh-CN" altLang="en-US" sz="1400" dirty="0"/>
              <a:t>产生性能增益</a:t>
            </a:r>
            <a:r>
              <a:rPr lang="en-US" altLang="zh-CN" sz="1400" dirty="0"/>
              <a:t>)</a:t>
            </a:r>
          </a:p>
          <a:p>
            <a:pPr fontAlgn="ctr"/>
            <a:endParaRPr lang="en-US" altLang="zh-CN" dirty="0"/>
          </a:p>
          <a:p>
            <a:pPr fontAlgn="ctr"/>
            <a:endParaRPr lang="en-US" altLang="zh-CN" dirty="0" smtClean="0"/>
          </a:p>
          <a:p>
            <a:pPr fontAlgn="ctr"/>
            <a:endParaRPr lang="en-US" altLang="zh-CN" dirty="0"/>
          </a:p>
        </p:txBody>
      </p:sp>
      <p:pic>
        <p:nvPicPr>
          <p:cNvPr id="6150" name="Picture 6" descr="RETAIN-DA [31 &#10;RETAIN-SA [281 &#10;UA-lndependent &#10;orta lty &#10;0.7652± 0.02 &#10;0.7635± 0.02 &#10;0.7764± 0.01 &#10;0.7827± 0.02 &#10;0.7770± 0.02 &#10;tay &lt; &#10;0.8515± 0.02 0.9485± 0.01 &#10;0.8412±0.02 0.9360± 0.01 &#10;0.8572±0.02 0.9516± 0.01 &#10;0.8628+0.02 0.9563+ 0.01 &#10;0.8577±0.01 0.9612± 0.01 &#10;eco very &#10;0.8830± 0.01 &#10;0.8582± 0.02 &#10;0.8895± 0.01 &#10;0.9049± 0.01 &#10;0.9074± 0.01 &#10;creat1C &#10;Cancer &#10;0.8528± 0.01 &#10;0.8444+ 0.01 &#10;0.8533± 0.03 &#10;0.8604+ 0.01 &#10;0.8638±0.02 &#10;Sepsis &#10;0.7965± 0.01 &#10;o. 7695+0.02 &#10;0.8019± 0.01 &#10;0.8017+ o.m &#10;0.8114± 0.01 &#10;Table l: The multi-class classification performance on the three electronic health records datasets. The reported &#10;numbers are mean AUROC and standard errors for 95% confidence interval over five random split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451" y="1692222"/>
            <a:ext cx="9499497" cy="212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1154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2" y="609778"/>
            <a:ext cx="10938388" cy="5945880"/>
          </a:xfrm>
        </p:spPr>
        <p:txBody>
          <a:bodyPr>
            <a:normAutofit/>
          </a:bodyPr>
          <a:lstStyle/>
          <a:p>
            <a:pPr marL="457200" lvl="1" indent="0">
              <a:buNone/>
            </a:pPr>
            <a:endParaRPr lang="en-US" altLang="zh-CN" dirty="0" smtClean="0"/>
          </a:p>
          <a:p>
            <a:pPr fontAlgn="ctr"/>
            <a:r>
              <a:rPr lang="en-US" altLang="zh-CN" dirty="0" smtClean="0"/>
              <a:t>Interpretability </a:t>
            </a:r>
            <a:r>
              <a:rPr lang="en-US" altLang="zh-CN" dirty="0"/>
              <a:t>and accuracy of generated </a:t>
            </a:r>
            <a:r>
              <a:rPr lang="en-US" altLang="zh-CN" dirty="0" smtClean="0"/>
              <a:t>attentions</a:t>
            </a:r>
          </a:p>
          <a:p>
            <a:pPr lvl="1" fontAlgn="ctr"/>
            <a:r>
              <a:rPr lang="en-US" altLang="zh-CN" sz="1800" dirty="0"/>
              <a:t>A</a:t>
            </a:r>
            <a:r>
              <a:rPr lang="en-US" altLang="zh-CN" sz="1800" dirty="0" smtClean="0"/>
              <a:t>nalyze </a:t>
            </a:r>
            <a:r>
              <a:rPr lang="en-US" altLang="zh-CN" sz="1800" dirty="0"/>
              <a:t>the </a:t>
            </a:r>
            <a:r>
              <a:rPr lang="en-US" altLang="zh-CN" sz="1800" dirty="0">
                <a:solidFill>
                  <a:srgbClr val="FF0000"/>
                </a:solidFill>
              </a:rPr>
              <a:t>contribution of each feature </a:t>
            </a:r>
            <a:r>
              <a:rPr lang="en-US" altLang="zh-CN" sz="1800" dirty="0"/>
              <a:t>in </a:t>
            </a:r>
            <a:r>
              <a:rPr lang="en-US" altLang="zh-CN" sz="1800" dirty="0" err="1">
                <a:solidFill>
                  <a:srgbClr val="FF0000"/>
                </a:solidFill>
              </a:rPr>
              <a:t>PhysioNet</a:t>
            </a:r>
            <a:r>
              <a:rPr lang="en-US" altLang="zh-CN" sz="1800" dirty="0">
                <a:solidFill>
                  <a:srgbClr val="FF0000"/>
                </a:solidFill>
              </a:rPr>
              <a:t> mortality task </a:t>
            </a:r>
            <a:r>
              <a:rPr lang="en-US" altLang="zh-CN" sz="1800" dirty="0"/>
              <a:t>for a patient at the </a:t>
            </a:r>
            <a:r>
              <a:rPr lang="en-US" altLang="zh-CN" sz="1800" dirty="0" err="1"/>
              <a:t>timestep</a:t>
            </a:r>
            <a:r>
              <a:rPr lang="en-US" altLang="zh-CN" sz="1800" dirty="0"/>
              <a:t> with the highest attention </a:t>
            </a:r>
            <a:r>
              <a:rPr lang="zh-CN" altLang="zh-CN" sz="1800" dirty="0" smtClean="0"/>
              <a:t>α</a:t>
            </a:r>
            <a:r>
              <a:rPr lang="en-US" altLang="zh-CN" sz="1800" dirty="0" smtClean="0"/>
              <a:t>, with </a:t>
            </a:r>
            <a:r>
              <a:rPr lang="en-US" altLang="zh-CN" sz="1800" dirty="0"/>
              <a:t>the help of a </a:t>
            </a:r>
            <a:r>
              <a:rPr lang="en-US" altLang="zh-CN" sz="1800" dirty="0" smtClean="0"/>
              <a:t>physician</a:t>
            </a:r>
            <a:r>
              <a:rPr lang="en-US" altLang="zh-CN" sz="1800" dirty="0"/>
              <a:t>.</a:t>
            </a:r>
            <a:endParaRPr lang="en-US" altLang="zh-CN" sz="1800" dirty="0" smtClean="0"/>
          </a:p>
          <a:p>
            <a:pPr lvl="1" fontAlgn="ctr"/>
            <a:endParaRPr lang="en-US" altLang="zh-CN" dirty="0" smtClean="0"/>
          </a:p>
          <a:p>
            <a:pPr fontAlgn="ctr"/>
            <a:endParaRPr lang="en-US" altLang="zh-CN" dirty="0"/>
          </a:p>
        </p:txBody>
      </p:sp>
      <p:pic>
        <p:nvPicPr>
          <p:cNvPr id="7172" name="Picture 4" descr="35m 5s &#10;38mlOs &#10;38m 55s (current) &#10;MechVent &#10;1 &#10;DiasABP &#10;81 &#10;75 &#10;67 &#10;HR &#10;61 &#10;64 &#10;57 &#10;Temp &#10;36.2 &#10;36.7 &#10;35.2 &#10;SysABP &#10;135 &#10;94 &#10;105 &#10;Fi02 &#10;1 &#10;MAP &#10;71 &#10;74 &#10;80 &#10;1 &#10;Urine &#10;N/A &#10;N/A &#10;35 &#10;GCS &#10;15 &#10;15 &#10;10 &#10;1 &#10;(a) RETAINIeterministic (b) RETAIN-SA &#10;(q IPA &#10;stochastic atten &#10;Figure 2: Visualization of contributions for a selected patient on PhysioNet mortality prediction task. &#10;MechVent - Mechanical ventilation, DiasABP - Diastolic arterial blood pressure, HR - Heart rate, Temp &#10;- Temperature, SysABP - Systolic arterial blood pressure, Fi02 - Fractional inspired Oxygen, MAP - Mean &#10;arterial blood pressure, Urine - Urine output, GCS - Glasgow coma score. The table presents the value of &#10;h siolo ical variables at the .pyevious and the current timestep. Dots correspond to sampled attention weight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05" y="2061893"/>
            <a:ext cx="6084895" cy="27365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82040" y="4916755"/>
            <a:ext cx="10576560" cy="1908215"/>
          </a:xfrm>
          <a:prstGeom prst="rect">
            <a:avLst/>
          </a:prstGeom>
        </p:spPr>
        <p:txBody>
          <a:bodyPr wrap="square">
            <a:spAutoFit/>
          </a:bodyPr>
          <a:lstStyle/>
          <a:p>
            <a:pPr>
              <a:lnSpc>
                <a:spcPts val="1000"/>
              </a:lnSpc>
            </a:pPr>
            <a:r>
              <a:rPr lang="en-US" altLang="zh-CN" sz="1050" dirty="0" smtClean="0">
                <a:latin typeface="Times New Roman" panose="02020603050405020304" pitchFamily="18" charset="0"/>
                <a:ea typeface="+mj-ea"/>
              </a:rPr>
              <a:t>1. </a:t>
            </a:r>
            <a:r>
              <a:rPr lang="zh-CN" altLang="en-US" sz="1050" dirty="0" smtClean="0">
                <a:latin typeface="Times New Roman" panose="02020603050405020304" pitchFamily="18" charset="0"/>
                <a:ea typeface="+mj-ea"/>
              </a:rPr>
              <a:t>理论上</a:t>
            </a:r>
            <a:r>
              <a:rPr lang="zh-CN" altLang="en-US" sz="1050" dirty="0">
                <a:latin typeface="Times New Roman" panose="02020603050405020304" pitchFamily="18" charset="0"/>
                <a:ea typeface="+mj-ea"/>
              </a:rPr>
              <a:t>来说，相对于</a:t>
            </a:r>
            <a:r>
              <a:rPr lang="en-US" altLang="zh-CN" sz="1050" dirty="0">
                <a:latin typeface="Times New Roman" panose="02020603050405020304" pitchFamily="18" charset="0"/>
                <a:ea typeface="+mj-ea"/>
              </a:rPr>
              <a:t>baseline</a:t>
            </a:r>
            <a:r>
              <a:rPr lang="zh-CN" altLang="en-US" sz="1050" dirty="0">
                <a:latin typeface="Times New Roman" panose="02020603050405020304" pitchFamily="18" charset="0"/>
                <a:ea typeface="+mj-ea"/>
              </a:rPr>
              <a:t>，</a:t>
            </a:r>
            <a:r>
              <a:rPr lang="en-US" altLang="zh-CN" sz="1050" dirty="0">
                <a:latin typeface="Times New Roman" panose="02020603050405020304" pitchFamily="18" charset="0"/>
                <a:ea typeface="+mj-ea"/>
              </a:rPr>
              <a:t>UA</a:t>
            </a:r>
            <a:r>
              <a:rPr lang="zh-CN" altLang="en-US" sz="1050" dirty="0">
                <a:latin typeface="Times New Roman" panose="02020603050405020304" pitchFamily="18" charset="0"/>
                <a:ea typeface="+mj-ea"/>
              </a:rPr>
              <a:t>能够提供更加精确得</a:t>
            </a:r>
            <a:r>
              <a:rPr lang="en-US" altLang="zh-CN" sz="1050" dirty="0">
                <a:latin typeface="Times New Roman" panose="02020603050405020304" pitchFamily="18" charset="0"/>
                <a:ea typeface="+mj-ea"/>
              </a:rPr>
              <a:t>interpretation</a:t>
            </a:r>
          </a:p>
          <a:p>
            <a:pPr>
              <a:lnSpc>
                <a:spcPts val="1000"/>
              </a:lnSpc>
            </a:pPr>
            <a:endParaRPr lang="en-US" altLang="zh-CN" sz="1050" dirty="0">
              <a:latin typeface="Times New Roman" panose="02020603050405020304" pitchFamily="18" charset="0"/>
              <a:ea typeface="+mj-ea"/>
            </a:endParaRPr>
          </a:p>
          <a:p>
            <a:pPr fontAlgn="ctr">
              <a:lnSpc>
                <a:spcPts val="1000"/>
              </a:lnSpc>
            </a:pPr>
            <a:r>
              <a:rPr lang="en-US" altLang="zh-CN" sz="1050" dirty="0">
                <a:latin typeface="Times New Roman" panose="02020603050405020304" pitchFamily="18" charset="0"/>
                <a:ea typeface="+mj-ea"/>
              </a:rPr>
              <a:t>2</a:t>
            </a:r>
            <a:r>
              <a:rPr lang="en-US" altLang="zh-CN" sz="1050" dirty="0" smtClean="0">
                <a:latin typeface="Times New Roman" panose="02020603050405020304" pitchFamily="18" charset="0"/>
                <a:ea typeface="+mj-ea"/>
              </a:rPr>
              <a:t>. current </a:t>
            </a:r>
            <a:r>
              <a:rPr lang="zh-CN" altLang="zh-CN" sz="1050" dirty="0">
                <a:latin typeface="Times New Roman" panose="02020603050405020304" pitchFamily="18" charset="0"/>
                <a:ea typeface="+mj-ea"/>
              </a:rPr>
              <a:t>和</a:t>
            </a:r>
            <a:r>
              <a:rPr lang="en-US" altLang="zh-CN" sz="1050" dirty="0">
                <a:latin typeface="Times New Roman" panose="02020603050405020304" pitchFamily="18" charset="0"/>
                <a:ea typeface="+mj-ea"/>
              </a:rPr>
              <a:t> previous </a:t>
            </a:r>
            <a:r>
              <a:rPr lang="en-US" altLang="zh-CN" sz="1050" dirty="0" err="1">
                <a:latin typeface="Times New Roman" panose="02020603050405020304" pitchFamily="18" charset="0"/>
                <a:ea typeface="+mj-ea"/>
              </a:rPr>
              <a:t>tmesteps</a:t>
            </a:r>
            <a:r>
              <a:rPr lang="en-US" altLang="zh-CN" sz="1050" dirty="0" err="1" smtClean="0">
                <a:latin typeface="Times New Roman" panose="02020603050405020304" pitchFamily="18" charset="0"/>
                <a:ea typeface="+mj-ea"/>
              </a:rPr>
              <a:t>之间的差异是显著的</a:t>
            </a:r>
            <a:r>
              <a:rPr lang="zh-CN" altLang="en-US" sz="1050" dirty="0" smtClean="0">
                <a:latin typeface="Times New Roman" panose="02020603050405020304" pitchFamily="18" charset="0"/>
                <a:ea typeface="+mj-ea"/>
              </a:rPr>
              <a:t>：</a:t>
            </a:r>
            <a:r>
              <a:rPr lang="en-US" altLang="zh-CN" sz="1050" dirty="0" smtClean="0">
                <a:latin typeface="Times New Roman" panose="02020603050405020304" pitchFamily="18" charset="0"/>
                <a:ea typeface="+mj-ea"/>
              </a:rPr>
              <a:t> </a:t>
            </a:r>
            <a:r>
              <a:rPr lang="en-US" altLang="zh-CN" sz="1050" dirty="0" err="1">
                <a:latin typeface="Times New Roman" panose="02020603050405020304" pitchFamily="18" charset="0"/>
                <a:ea typeface="+mj-ea"/>
              </a:rPr>
              <a:t>体温、舒张动脉血压和心率都下降了，GCS</a:t>
            </a:r>
            <a:r>
              <a:rPr lang="en-US" altLang="zh-CN" sz="1050" dirty="0">
                <a:latin typeface="Times New Roman" panose="02020603050405020304" pitchFamily="18" charset="0"/>
                <a:ea typeface="+mj-ea"/>
              </a:rPr>
              <a:t>(</a:t>
            </a:r>
            <a:r>
              <a:rPr lang="en-US" altLang="zh-CN" sz="1050" dirty="0" err="1">
                <a:latin typeface="Times New Roman" panose="02020603050405020304" pitchFamily="18" charset="0"/>
                <a:ea typeface="+mj-ea"/>
              </a:rPr>
              <a:t>一种衡量意识的指标</a:t>
            </a:r>
            <a:r>
              <a:rPr lang="en-US" altLang="zh-CN" sz="1050" dirty="0">
                <a:latin typeface="Times New Roman" panose="02020603050405020304" pitchFamily="18" charset="0"/>
                <a:ea typeface="+mj-ea"/>
              </a:rPr>
              <a:t>)也从15降到了10, </a:t>
            </a:r>
            <a:r>
              <a:rPr lang="zh-CN" altLang="zh-CN" sz="1050" dirty="0" smtClean="0">
                <a:latin typeface="Times New Roman" panose="02020603050405020304" pitchFamily="18" charset="0"/>
                <a:ea typeface="+mj-ea"/>
              </a:rPr>
              <a:t>患者</a:t>
            </a:r>
            <a:r>
              <a:rPr lang="zh-CN" altLang="en-US" sz="1050" dirty="0" smtClean="0">
                <a:latin typeface="Times New Roman" panose="02020603050405020304" pitchFamily="18" charset="0"/>
                <a:ea typeface="+mj-ea"/>
              </a:rPr>
              <a:t>的</a:t>
            </a:r>
            <a:r>
              <a:rPr lang="en-US" altLang="zh-CN" sz="1050" dirty="0" err="1" smtClean="0">
                <a:latin typeface="Times New Roman" panose="02020603050405020304" pitchFamily="18" charset="0"/>
                <a:ea typeface="+mj-ea"/>
              </a:rPr>
              <a:t>MechVent</a:t>
            </a:r>
            <a:r>
              <a:rPr lang="zh-CN" altLang="zh-CN" sz="1050" dirty="0" smtClean="0">
                <a:latin typeface="Times New Roman" panose="02020603050405020304" pitchFamily="18" charset="0"/>
                <a:ea typeface="+mj-ea"/>
              </a:rPr>
              <a:t>和</a:t>
            </a:r>
            <a:r>
              <a:rPr lang="en-US" altLang="zh-CN" sz="1050" dirty="0" err="1">
                <a:latin typeface="Times New Roman" panose="02020603050405020304" pitchFamily="18" charset="0"/>
                <a:ea typeface="+mj-ea"/>
              </a:rPr>
              <a:t>GCS评分降低，</a:t>
            </a:r>
            <a:r>
              <a:rPr lang="en-US" altLang="zh-CN" sz="1050" dirty="0" err="1" smtClean="0">
                <a:latin typeface="Times New Roman" panose="02020603050405020304" pitchFamily="18" charset="0"/>
                <a:ea typeface="+mj-ea"/>
              </a:rPr>
              <a:t>都是评估患者病情的重要标志</a:t>
            </a:r>
            <a:endParaRPr lang="zh-CN" altLang="zh-CN" sz="1050" dirty="0">
              <a:latin typeface="Times New Roman" panose="02020603050405020304" pitchFamily="18" charset="0"/>
              <a:ea typeface="+mj-ea"/>
            </a:endParaRPr>
          </a:p>
          <a:p>
            <a:pPr>
              <a:lnSpc>
                <a:spcPts val="1000"/>
              </a:lnSpc>
            </a:pPr>
            <a:r>
              <a:rPr lang="en-US" altLang="zh-CN" sz="1050" dirty="0">
                <a:latin typeface="Times New Roman" panose="02020603050405020304" pitchFamily="18" charset="0"/>
                <a:ea typeface="+mj-ea"/>
              </a:rPr>
              <a:t> </a:t>
            </a:r>
          </a:p>
          <a:p>
            <a:pPr fontAlgn="ctr">
              <a:lnSpc>
                <a:spcPts val="1000"/>
              </a:lnSpc>
            </a:pPr>
            <a:r>
              <a:rPr lang="en-US" altLang="zh-CN" sz="1050" dirty="0">
                <a:latin typeface="Times New Roman" panose="02020603050405020304" pitchFamily="18" charset="0"/>
                <a:ea typeface="+mj-ea"/>
              </a:rPr>
              <a:t>3</a:t>
            </a:r>
            <a:r>
              <a:rPr lang="en-US" altLang="zh-CN" sz="1050" dirty="0" smtClean="0">
                <a:latin typeface="Times New Roman" panose="02020603050405020304" pitchFamily="18" charset="0"/>
                <a:ea typeface="+mj-ea"/>
              </a:rPr>
              <a:t>. </a:t>
            </a:r>
            <a:r>
              <a:rPr lang="zh-CN" altLang="zh-CN" sz="1050" dirty="0" smtClean="0">
                <a:latin typeface="Times New Roman" panose="02020603050405020304" pitchFamily="18" charset="0"/>
                <a:ea typeface="+mj-ea"/>
              </a:rPr>
              <a:t>Heart </a:t>
            </a:r>
            <a:r>
              <a:rPr lang="zh-CN" altLang="zh-CN" sz="1050" dirty="0">
                <a:latin typeface="Times New Roman" panose="02020603050405020304" pitchFamily="18" charset="0"/>
                <a:ea typeface="+mj-ea"/>
              </a:rPr>
              <a:t>rate is out of normal range (60-90), which is problematic but is not definitive, and thus UA attended to it with high variance. RETAIN-SA results in overly incorrect and noisy attention except for FiO2 that did not change its value.</a:t>
            </a:r>
            <a:r>
              <a:rPr lang="en-US" altLang="zh-CN" sz="1050" dirty="0">
                <a:latin typeface="Times New Roman" panose="02020603050405020304" pitchFamily="18" charset="0"/>
                <a:ea typeface="+mj-ea"/>
              </a:rPr>
              <a:t> (</a:t>
            </a:r>
            <a:r>
              <a:rPr lang="zh-CN" altLang="zh-CN" sz="1050" dirty="0">
                <a:latin typeface="Times New Roman" panose="02020603050405020304" pitchFamily="18" charset="0"/>
                <a:ea typeface="+mj-ea"/>
              </a:rPr>
              <a:t>心率超出正常范围</a:t>
            </a:r>
            <a:r>
              <a:rPr lang="en-US" altLang="zh-CN" sz="1050" dirty="0">
                <a:latin typeface="Times New Roman" panose="02020603050405020304" pitchFamily="18" charset="0"/>
                <a:ea typeface="+mj-ea"/>
              </a:rPr>
              <a:t>(60-90)，</a:t>
            </a:r>
            <a:r>
              <a:rPr lang="en-US" altLang="zh-CN" sz="1050" dirty="0" err="1">
                <a:latin typeface="Times New Roman" panose="02020603050405020304" pitchFamily="18" charset="0"/>
                <a:ea typeface="+mj-ea"/>
              </a:rPr>
              <a:t>这是有问题的，但不确定，因此UA</a:t>
            </a:r>
            <a:r>
              <a:rPr lang="en-US" altLang="zh-CN" sz="1050" dirty="0">
                <a:latin typeface="Times New Roman" panose="02020603050405020304" pitchFamily="18" charset="0"/>
                <a:ea typeface="+mj-ea"/>
              </a:rPr>
              <a:t> attended to it with high </a:t>
            </a:r>
            <a:r>
              <a:rPr lang="en-US" altLang="zh-CN" sz="1050" dirty="0" err="1">
                <a:latin typeface="Times New Roman" panose="02020603050405020304" pitchFamily="18" charset="0"/>
                <a:ea typeface="+mj-ea"/>
              </a:rPr>
              <a:t>variance。RETAIN-SA导致overly</a:t>
            </a:r>
            <a:r>
              <a:rPr lang="en-US" altLang="zh-CN" sz="1050" dirty="0">
                <a:latin typeface="Times New Roman" panose="02020603050405020304" pitchFamily="18" charset="0"/>
                <a:ea typeface="+mj-ea"/>
              </a:rPr>
              <a:t> incorrect and noisy attention，除了</a:t>
            </a:r>
            <a:r>
              <a:rPr lang="en-US" altLang="zh-CN" sz="1050" dirty="0" smtClean="0">
                <a:latin typeface="Times New Roman" panose="02020603050405020304" pitchFamily="18" charset="0"/>
                <a:ea typeface="+mj-ea"/>
              </a:rPr>
              <a:t>FiO2没有改变其值)</a:t>
            </a:r>
            <a:endParaRPr lang="zh-CN" altLang="zh-CN" sz="1050" dirty="0">
              <a:latin typeface="Times New Roman" panose="02020603050405020304" pitchFamily="18" charset="0"/>
              <a:ea typeface="+mj-ea"/>
            </a:endParaRPr>
          </a:p>
          <a:p>
            <a:pPr>
              <a:lnSpc>
                <a:spcPts val="1000"/>
              </a:lnSpc>
            </a:pPr>
            <a:r>
              <a:rPr lang="en-US" altLang="zh-CN" sz="1050" dirty="0">
                <a:latin typeface="Times New Roman" panose="02020603050405020304" pitchFamily="18" charset="0"/>
                <a:ea typeface="+mj-ea"/>
              </a:rPr>
              <a:t> </a:t>
            </a:r>
          </a:p>
          <a:p>
            <a:pPr fontAlgn="ctr">
              <a:lnSpc>
                <a:spcPts val="1000"/>
              </a:lnSpc>
            </a:pPr>
            <a:r>
              <a:rPr lang="en-US" altLang="zh-CN" sz="1050" dirty="0">
                <a:latin typeface="Times New Roman" panose="02020603050405020304" pitchFamily="18" charset="0"/>
                <a:ea typeface="+mj-ea"/>
              </a:rPr>
              <a:t>4</a:t>
            </a:r>
            <a:r>
              <a:rPr lang="en-US" altLang="zh-CN" sz="1050" dirty="0" smtClean="0">
                <a:latin typeface="Times New Roman" panose="02020603050405020304" pitchFamily="18" charset="0"/>
                <a:ea typeface="+mj-ea"/>
              </a:rPr>
              <a:t>. </a:t>
            </a:r>
            <a:r>
              <a:rPr lang="zh-CN" altLang="zh-CN" sz="1050" dirty="0" smtClean="0">
                <a:latin typeface="Times New Roman" panose="02020603050405020304" pitchFamily="18" charset="0"/>
                <a:ea typeface="+mj-ea"/>
              </a:rPr>
              <a:t>The </a:t>
            </a:r>
            <a:r>
              <a:rPr lang="zh-CN" altLang="zh-CN" sz="1050" dirty="0">
                <a:latin typeface="Times New Roman" panose="02020603050405020304" pitchFamily="18" charset="0"/>
                <a:ea typeface="+mj-ea"/>
              </a:rPr>
              <a:t>previous example shows another advantage of our model: it provides a richer interpretations of why the model has made such predictions, compared to ones provided by deterministic or stochastic model without input-dependent modeling of uncertainty.</a:t>
            </a:r>
            <a:r>
              <a:rPr lang="en-US" altLang="zh-CN" sz="1050" dirty="0">
                <a:latin typeface="Times New Roman" panose="02020603050405020304" pitchFamily="18" charset="0"/>
                <a:ea typeface="+mj-ea"/>
              </a:rPr>
              <a:t> (</a:t>
            </a:r>
            <a:r>
              <a:rPr lang="zh-CN" altLang="zh-CN" sz="1050" dirty="0">
                <a:latin typeface="Times New Roman" panose="02020603050405020304" pitchFamily="18" charset="0"/>
                <a:ea typeface="+mj-ea"/>
              </a:rPr>
              <a:t>前面的例子展示了我们模型的另一个优点</a:t>
            </a:r>
            <a:r>
              <a:rPr lang="en-US" altLang="zh-CN" sz="1050" dirty="0">
                <a:latin typeface="Times New Roman" panose="02020603050405020304" pitchFamily="18" charset="0"/>
                <a:ea typeface="+mj-ea"/>
              </a:rPr>
              <a:t>:</a:t>
            </a:r>
            <a:r>
              <a:rPr lang="en-US" altLang="zh-CN" sz="1050" dirty="0" err="1">
                <a:latin typeface="Times New Roman" panose="02020603050405020304" pitchFamily="18" charset="0"/>
                <a:ea typeface="+mj-ea"/>
              </a:rPr>
              <a:t>与不依赖于输入的不确定性模型的确定性或随机模型提供的预测相比，它更丰富地解释了为什么该模型做出了这样的预测</a:t>
            </a:r>
            <a:r>
              <a:rPr lang="zh-CN" altLang="zh-CN" sz="1050" dirty="0">
                <a:latin typeface="Times New Roman" panose="02020603050405020304" pitchFamily="18" charset="0"/>
                <a:ea typeface="+mj-ea"/>
              </a:rPr>
              <a:t>，可以更好地解释模型</a:t>
            </a:r>
            <a:r>
              <a:rPr lang="en-US" altLang="zh-CN" sz="1050" dirty="0">
                <a:latin typeface="Times New Roman" panose="02020603050405020304" pitchFamily="18" charset="0"/>
                <a:ea typeface="+mj-ea"/>
              </a:rPr>
              <a:t>)</a:t>
            </a:r>
            <a:endParaRPr lang="zh-CN" altLang="zh-CN" sz="1050" dirty="0">
              <a:latin typeface="Times New Roman" panose="02020603050405020304" pitchFamily="18" charset="0"/>
              <a:ea typeface="+mj-ea"/>
            </a:endParaRPr>
          </a:p>
          <a:p>
            <a:endParaRPr lang="zh-CN" altLang="en-US" dirty="0"/>
          </a:p>
        </p:txBody>
      </p:sp>
    </p:spTree>
    <p:extLst>
      <p:ext uri="{BB962C8B-B14F-4D97-AF65-F5344CB8AC3E}">
        <p14:creationId xmlns:p14="http://schemas.microsoft.com/office/powerpoint/2010/main" val="788620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2" y="609778"/>
            <a:ext cx="10938388" cy="5945880"/>
          </a:xfrm>
        </p:spPr>
        <p:txBody>
          <a:bodyPr>
            <a:normAutofit/>
          </a:bodyPr>
          <a:lstStyle/>
          <a:p>
            <a:pPr marL="457200" lvl="1" indent="0">
              <a:buNone/>
            </a:pPr>
            <a:endParaRPr lang="en-US" altLang="zh-CN" dirty="0" smtClean="0"/>
          </a:p>
          <a:p>
            <a:pPr fontAlgn="ctr"/>
            <a:r>
              <a:rPr lang="en-US" altLang="zh-CN" dirty="0" smtClean="0"/>
              <a:t>Interpretability </a:t>
            </a:r>
            <a:r>
              <a:rPr lang="en-US" altLang="zh-CN" dirty="0"/>
              <a:t>and accuracy of generated </a:t>
            </a:r>
            <a:r>
              <a:rPr lang="en-US" altLang="zh-CN" dirty="0" smtClean="0"/>
              <a:t>attentions</a:t>
            </a:r>
          </a:p>
          <a:p>
            <a:pPr lvl="1" fontAlgn="ctr"/>
            <a:r>
              <a:rPr lang="en-US" altLang="zh-CN" sz="2000" dirty="0"/>
              <a:t>F</a:t>
            </a:r>
            <a:r>
              <a:rPr lang="zh-CN" altLang="zh-CN" sz="2000" dirty="0" smtClean="0"/>
              <a:t>urther </a:t>
            </a:r>
            <a:r>
              <a:rPr lang="zh-CN" altLang="zh-CN" sz="2000" dirty="0"/>
              <a:t>compared UA against RETAIN-DA for accuracy of the attentions, using variables selected meaningful by the clinicians as ground truth </a:t>
            </a:r>
            <a:r>
              <a:rPr lang="zh-CN" altLang="zh-CN" sz="2000" dirty="0" smtClean="0"/>
              <a:t>labels</a:t>
            </a:r>
            <a:r>
              <a:rPr lang="en-US" altLang="zh-CN" sz="2000" dirty="0" smtClean="0"/>
              <a:t>.(</a:t>
            </a:r>
            <a:r>
              <a:rPr lang="zh-CN" altLang="zh-CN" sz="2000" dirty="0"/>
              <a:t>用临床医生选择的有意义的变量作为</a:t>
            </a:r>
            <a:r>
              <a:rPr lang="zh-CN" altLang="zh-CN" sz="2000" dirty="0" smtClean="0"/>
              <a:t>指导</a:t>
            </a:r>
            <a:r>
              <a:rPr lang="en-US" altLang="zh-CN" sz="2000" dirty="0" smtClean="0"/>
              <a:t>,</a:t>
            </a:r>
            <a:r>
              <a:rPr lang="zh-CN" altLang="zh-CN" sz="2000" dirty="0" smtClean="0"/>
              <a:t>进一步</a:t>
            </a:r>
            <a:r>
              <a:rPr lang="zh-CN" altLang="zh-CN" sz="2000" dirty="0"/>
              <a:t>比较两种方法得到的</a:t>
            </a:r>
            <a:r>
              <a:rPr lang="en-US" altLang="zh-CN" sz="2000" dirty="0"/>
              <a:t>attention</a:t>
            </a:r>
            <a:r>
              <a:rPr lang="zh-CN" altLang="zh-CN" sz="2000" dirty="0"/>
              <a:t>的</a:t>
            </a:r>
            <a:r>
              <a:rPr lang="en-US" altLang="zh-CN" sz="2000" dirty="0" smtClean="0"/>
              <a:t>accuracy</a:t>
            </a:r>
            <a:r>
              <a:rPr lang="en-US" altLang="zh-CN" sz="2000" dirty="0" smtClean="0"/>
              <a:t>)</a:t>
            </a:r>
            <a:endParaRPr lang="en-US" altLang="zh-CN" sz="2000" dirty="0" smtClean="0"/>
          </a:p>
          <a:p>
            <a:pPr lvl="1" fontAlgn="ctr"/>
            <a:endParaRPr lang="en-US" altLang="zh-CN" dirty="0"/>
          </a:p>
          <a:p>
            <a:pPr lvl="1" fontAlgn="ctr"/>
            <a:endParaRPr lang="en-US" altLang="zh-CN" dirty="0" smtClean="0"/>
          </a:p>
          <a:p>
            <a:pPr lvl="1" fontAlgn="ctr"/>
            <a:endParaRPr lang="en-US" altLang="zh-CN" dirty="0"/>
          </a:p>
          <a:p>
            <a:pPr lvl="1" fontAlgn="ctr"/>
            <a:endParaRPr lang="en-US" altLang="zh-CN" dirty="0" smtClean="0"/>
          </a:p>
          <a:p>
            <a:pPr lvl="1" fontAlgn="ctr"/>
            <a:endParaRPr lang="en-US" altLang="zh-CN" dirty="0"/>
          </a:p>
          <a:p>
            <a:pPr lvl="1" fontAlgn="ctr"/>
            <a:endParaRPr lang="en-US" altLang="zh-CN" dirty="0" smtClean="0"/>
          </a:p>
          <a:p>
            <a:pPr lvl="1" fontAlgn="ctr"/>
            <a:endParaRPr lang="en-US" altLang="zh-CN" dirty="0"/>
          </a:p>
          <a:p>
            <a:pPr lvl="1" fontAlgn="ctr"/>
            <a:endParaRPr lang="en-US" altLang="zh-CN" dirty="0" smtClean="0"/>
          </a:p>
          <a:p>
            <a:pPr lvl="1" fontAlgn="ctr"/>
            <a:r>
              <a:rPr lang="en-US" altLang="zh-CN" sz="2000" dirty="0" smtClean="0"/>
              <a:t>UA </a:t>
            </a:r>
            <a:r>
              <a:rPr lang="en-US" altLang="zh-CN" sz="2000" dirty="0" smtClean="0"/>
              <a:t>generates accurate interpretations that better comply with </a:t>
            </a:r>
            <a:r>
              <a:rPr lang="en-US" altLang="zh-CN" sz="2000" dirty="0" err="1" smtClean="0"/>
              <a:t>clinicians's</a:t>
            </a:r>
            <a:endParaRPr lang="en-US" altLang="zh-CN" sz="2000" dirty="0" smtClean="0"/>
          </a:p>
          <a:p>
            <a:pPr lvl="1" fontAlgn="ctr"/>
            <a:endParaRPr lang="zh-CN" altLang="zh-CN" sz="1800" dirty="0" smtClean="0"/>
          </a:p>
          <a:p>
            <a:pPr lvl="1" fontAlgn="ctr"/>
            <a:endParaRPr lang="en-US" altLang="zh-CN" dirty="0" smtClean="0"/>
          </a:p>
          <a:p>
            <a:pPr fontAlgn="ctr"/>
            <a:endParaRPr lang="en-US" altLang="zh-CN" dirty="0"/>
          </a:p>
        </p:txBody>
      </p:sp>
      <p:pic>
        <p:nvPicPr>
          <p:cNvPr id="8196" name="Picture 4" descr="DA &#10;Sensitivity &#10;75% &#10;87 % &#10;Specificity &#10;68% &#10;82 &#10;Table 2: Percentage of features se- &#10;lected from each model that match the &#10;features selected by the clinicia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713" y="2695062"/>
            <a:ext cx="43434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132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1" y="383177"/>
            <a:ext cx="11297617" cy="6172481"/>
          </a:xfrm>
        </p:spPr>
        <p:txBody>
          <a:bodyPr>
            <a:normAutofit/>
          </a:bodyPr>
          <a:lstStyle/>
          <a:p>
            <a:pPr marL="457200" lvl="1" indent="0">
              <a:buNone/>
            </a:pPr>
            <a:endParaRPr lang="en-US" altLang="zh-CN" dirty="0" smtClean="0"/>
          </a:p>
          <a:p>
            <a:pPr fontAlgn="ctr"/>
            <a:r>
              <a:rPr lang="en-US" altLang="zh-CN" dirty="0"/>
              <a:t>Evaluation of prediction </a:t>
            </a:r>
            <a:r>
              <a:rPr lang="en-US" altLang="zh-CN" dirty="0" smtClean="0"/>
              <a:t>reliability</a:t>
            </a:r>
          </a:p>
          <a:p>
            <a:pPr lvl="1" fontAlgn="ctr"/>
            <a:r>
              <a:rPr lang="en-US" altLang="zh-CN" sz="1600" dirty="0"/>
              <a:t>A very important goal we aimed to achieve with the modeling of uncertainty in attention is achieving reliability in prediction. (</a:t>
            </a:r>
            <a:r>
              <a:rPr lang="zh-CN" altLang="zh-CN" sz="1600" dirty="0"/>
              <a:t>另一个重要的目标</a:t>
            </a:r>
            <a:r>
              <a:rPr lang="zh-CN" altLang="zh-CN" sz="1600" dirty="0" smtClean="0"/>
              <a:t>是</a:t>
            </a:r>
            <a:r>
              <a:rPr lang="zh-CN" altLang="en-US" sz="1600" dirty="0" smtClean="0"/>
              <a:t>通过</a:t>
            </a:r>
            <a:r>
              <a:rPr lang="en-US" altLang="zh-CN" sz="1600" dirty="0" smtClean="0"/>
              <a:t>modeling </a:t>
            </a:r>
            <a:r>
              <a:rPr lang="en-US" altLang="zh-CN" sz="1600" dirty="0" smtClean="0"/>
              <a:t>attention </a:t>
            </a:r>
            <a:r>
              <a:rPr lang="en-US" altLang="zh-CN" sz="1600" dirty="0" err="1" smtClean="0"/>
              <a:t>uncertiuanty</a:t>
            </a:r>
            <a:r>
              <a:rPr lang="zh-CN" altLang="zh-CN" sz="1600" dirty="0" smtClean="0"/>
              <a:t>，</a:t>
            </a:r>
            <a:r>
              <a:rPr lang="zh-CN" altLang="zh-CN" sz="1600" dirty="0"/>
              <a:t>能够提升</a:t>
            </a:r>
            <a:r>
              <a:rPr lang="en-US" altLang="zh-CN" sz="1600" dirty="0" err="1"/>
              <a:t>predition</a:t>
            </a:r>
            <a:r>
              <a:rPr lang="zh-CN" altLang="zh-CN" sz="1600" dirty="0"/>
              <a:t>的</a:t>
            </a:r>
            <a:r>
              <a:rPr lang="zh-CN" altLang="zh-CN" sz="1600" dirty="0" smtClean="0"/>
              <a:t>可靠性</a:t>
            </a:r>
            <a:r>
              <a:rPr lang="en-US" altLang="zh-CN" sz="1600" dirty="0" smtClean="0"/>
              <a:t>)</a:t>
            </a:r>
            <a:endParaRPr lang="zh-CN" altLang="zh-CN" sz="1600" dirty="0"/>
          </a:p>
          <a:p>
            <a:pPr lvl="1" fontAlgn="ctr"/>
            <a:r>
              <a:rPr lang="en-US" altLang="zh-CN" sz="1600" dirty="0"/>
              <a:t>Some work show that the SOTA DNN is not reliable as they are not well-calibrated to correlate with model confidence.</a:t>
            </a:r>
          </a:p>
          <a:p>
            <a:pPr lvl="1" fontAlgn="ctr"/>
            <a:r>
              <a:rPr lang="en-US" altLang="zh-CN" sz="1600" dirty="0"/>
              <a:t>Thus, to demonstrate the reliability of the UA model, this paper evaluate it for the uncertainty calibration performance against baselines</a:t>
            </a:r>
            <a:r>
              <a:rPr lang="en-US" altLang="zh-CN" sz="1600" dirty="0" smtClean="0"/>
              <a:t>. </a:t>
            </a:r>
            <a:r>
              <a:rPr lang="en-US" altLang="zh-CN" sz="1600" dirty="0" smtClean="0"/>
              <a:t>(SOTA DNN</a:t>
            </a:r>
            <a:r>
              <a:rPr lang="zh-CN" altLang="en-US" sz="1600" dirty="0" smtClean="0"/>
              <a:t>是</a:t>
            </a:r>
            <a:r>
              <a:rPr lang="zh-CN" altLang="zh-CN" sz="1600" dirty="0" smtClean="0"/>
              <a:t>不可靠</a:t>
            </a:r>
            <a:r>
              <a:rPr lang="zh-CN" altLang="zh-CN" sz="1600" dirty="0"/>
              <a:t>的，因为它们没有很好地校准</a:t>
            </a:r>
            <a:r>
              <a:rPr lang="zh-CN" altLang="zh-CN" sz="1600" dirty="0" smtClean="0"/>
              <a:t>模型置信度。</a:t>
            </a:r>
            <a:r>
              <a:rPr lang="zh-CN" altLang="zh-CN" sz="1600" dirty="0"/>
              <a:t>因此，为了</a:t>
            </a:r>
            <a:r>
              <a:rPr lang="zh-CN" altLang="zh-CN" sz="1600" dirty="0" smtClean="0"/>
              <a:t>证明</a:t>
            </a:r>
            <a:r>
              <a:rPr lang="en-US" altLang="zh-CN" sz="1600" dirty="0" smtClean="0"/>
              <a:t>UA</a:t>
            </a:r>
            <a:r>
              <a:rPr lang="zh-CN" altLang="zh-CN" sz="1600" dirty="0" smtClean="0"/>
              <a:t>的</a:t>
            </a:r>
            <a:r>
              <a:rPr lang="zh-CN" altLang="zh-CN" sz="1600" dirty="0"/>
              <a:t>可靠性</a:t>
            </a:r>
            <a:r>
              <a:rPr lang="zh-CN" altLang="zh-CN" sz="1600" dirty="0" smtClean="0"/>
              <a:t>，</a:t>
            </a:r>
            <a:r>
              <a:rPr lang="zh-CN" altLang="en-US" sz="1600" dirty="0" smtClean="0"/>
              <a:t>可以评估</a:t>
            </a:r>
            <a:r>
              <a:rPr lang="en-US" altLang="zh-CN" sz="1600" dirty="0" smtClean="0"/>
              <a:t>baseline</a:t>
            </a:r>
            <a:r>
              <a:rPr lang="zh-CN" altLang="en-US" sz="1600" dirty="0" smtClean="0"/>
              <a:t>与</a:t>
            </a:r>
            <a:r>
              <a:rPr lang="en-US" altLang="zh-CN" sz="1600" dirty="0" smtClean="0"/>
              <a:t>UA</a:t>
            </a:r>
            <a:r>
              <a:rPr lang="zh-CN" altLang="en-US" sz="1600" dirty="0" smtClean="0"/>
              <a:t>的</a:t>
            </a:r>
            <a:r>
              <a:rPr lang="en-US" altLang="zh-CN" sz="1600" dirty="0" smtClean="0"/>
              <a:t>uncertainty calibration performance)</a:t>
            </a:r>
            <a:endParaRPr lang="zh-CN" altLang="zh-CN" sz="1600" dirty="0"/>
          </a:p>
          <a:p>
            <a:pPr lvl="1" fontAlgn="ctr"/>
            <a:endParaRPr lang="zh-CN" altLang="zh-CN" sz="1400" dirty="0" smtClean="0"/>
          </a:p>
          <a:p>
            <a:pPr lvl="1" fontAlgn="ctr"/>
            <a:endParaRPr lang="en-US" altLang="zh-CN" dirty="0" smtClean="0"/>
          </a:p>
          <a:p>
            <a:pPr fontAlgn="ctr"/>
            <a:endParaRPr lang="en-US" altLang="zh-CN" dirty="0"/>
          </a:p>
        </p:txBody>
      </p:sp>
      <p:pic>
        <p:nvPicPr>
          <p:cNvPr id="9220" name="Picture 4" descr="ECE Econfidence [Ip(correctlconfidence) — confidence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677" y="2850894"/>
            <a:ext cx="7486650" cy="8667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u 0.4 &#10;Outputs &#10;ECE=6.88 &#10;Confidence &#10;Outputs &#10;ECE=7.54 &#10;Confidence &#10;Outputs &#10;ECE=2.31 &#10;Confidence &#10;(a) Deterministic Attention [3] (b) Stochastic Attention [28 &#10;(c) Uncertainty-aware Attention (Ours) &#10;Figure I: Reliability diagrams [91 which shows the accuracy as a function of model confidence generated &#10;from RNNs trained for mortality risk analysis from ICU records (PhysioNet-Mortality( &#10;Expected Calibration Error, which is the weighted-average gap between model con &#10;(Gap is shown in green bars.) Conventional attention models result in poorly calibrated networks while our UA &#10;yields a well-calibrated one. Such accurately calibrated networks allow us to perform reliable prediction by &#10;leveraging prediction confidence to decide whether to predict or defer predic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189" y="3794342"/>
            <a:ext cx="7243626" cy="283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19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1" y="383177"/>
            <a:ext cx="11297617" cy="6172481"/>
          </a:xfrm>
        </p:spPr>
        <p:txBody>
          <a:bodyPr>
            <a:normAutofit/>
          </a:bodyPr>
          <a:lstStyle/>
          <a:p>
            <a:pPr marL="457200" lvl="1" indent="0">
              <a:buNone/>
            </a:pPr>
            <a:endParaRPr lang="en-US" altLang="zh-CN" dirty="0" smtClean="0"/>
          </a:p>
          <a:p>
            <a:pPr fontAlgn="ctr"/>
            <a:r>
              <a:rPr lang="en-US" altLang="zh-CN" dirty="0"/>
              <a:t>Evaluation of prediction </a:t>
            </a:r>
            <a:r>
              <a:rPr lang="en-US" altLang="zh-CN" dirty="0" smtClean="0"/>
              <a:t>reliability</a:t>
            </a:r>
          </a:p>
          <a:p>
            <a:pPr lvl="1" fontAlgn="ctr"/>
            <a:r>
              <a:rPr lang="en-US" altLang="zh-CN" dirty="0"/>
              <a:t>UA are significantly better calibrated than baselines, which shows that independent modeling of variance is essential on obtaining well-calibrated uncertainties.</a:t>
            </a:r>
            <a:endParaRPr lang="zh-CN" altLang="zh-CN" sz="1000" dirty="0" smtClean="0"/>
          </a:p>
          <a:p>
            <a:pPr lvl="1" fontAlgn="ctr"/>
            <a:endParaRPr lang="en-US" altLang="zh-CN" dirty="0" smtClean="0"/>
          </a:p>
          <a:p>
            <a:pPr fontAlgn="ctr"/>
            <a:endParaRPr lang="en-US" altLang="zh-CN" dirty="0"/>
          </a:p>
        </p:txBody>
      </p:sp>
      <p:pic>
        <p:nvPicPr>
          <p:cNvPr id="10244" name="Picture 4" descr="PhysioNet &#10;RETAIN-DA [3] &#10;RETAIN-SA [28] &#10;UA-Independent &#10;orta It)' &#10;7.23 ± 0.56 &#10;7.70 ± 0.60 &#10;5.03 ± 0.94 &#10;4.22 ± 0.82 &#10;4.41 ± 0.52 &#10;tay &lt; &#10;2.04 ± 0.56 &#10;3.77 ± 0.07 &#10;2.74 ± 1.44 &#10;1.43 ± 0.53 &#10;1.68 ± 0.16 &#10;ar lac &#10;5.70 ± 1.56 &#10;8.82 ± 0.64 &#10;3.55 ± 0.56 &#10;3.33 ± 0.96 &#10;2.66 ± 0.16 &#10;ecovery &#10;4.89 ± 0.97 &#10;5.39 ± 0.80 &#10;4.87 ± 1.46 &#10;4.46 ± 0.73 &#10;3.98 ± 0.59 &#10;Pancreatic &#10;Cancer &#10;5.45 ± 0.79 &#10;9.69 ± 3.90 &#10;4.51 ± 0.72 &#10;3.61 ± 0.55 &#10;3.22 ± 0.69 &#10;MIMIC &#10;Sepsis &#10;3.05 ± 0.56 &#10;5.75 ± 0.29 &#10;2.04 ± 0.62 &#10;1.78 ± 0.41 &#10;2.04 ± 0.62 &#10;Table 3: Mean Expected Calibration Error (ECE) of various attention models over 5 random split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17" y="2475036"/>
            <a:ext cx="10214404" cy="235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762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1" y="383177"/>
            <a:ext cx="11297617" cy="6172481"/>
          </a:xfrm>
        </p:spPr>
        <p:txBody>
          <a:bodyPr>
            <a:normAutofit/>
          </a:bodyPr>
          <a:lstStyle/>
          <a:p>
            <a:pPr marL="457200" lvl="1" indent="0">
              <a:buNone/>
            </a:pPr>
            <a:endParaRPr lang="en-US" altLang="zh-CN" dirty="0" smtClean="0"/>
          </a:p>
          <a:p>
            <a:pPr fontAlgn="ctr"/>
            <a:r>
              <a:rPr lang="en-US" altLang="zh-CN" dirty="0"/>
              <a:t>Prediction with "I don't know" </a:t>
            </a:r>
            <a:r>
              <a:rPr lang="en-US" altLang="zh-CN" dirty="0" smtClean="0"/>
              <a:t>option</a:t>
            </a:r>
          </a:p>
          <a:p>
            <a:pPr lvl="1" fontAlgn="ctr"/>
            <a:r>
              <a:rPr lang="en-US" altLang="zh-CN" sz="2000" dirty="0" smtClean="0"/>
              <a:t>Measure </a:t>
            </a:r>
            <a:r>
              <a:rPr lang="en-US" altLang="zh-CN" sz="2000" dirty="0"/>
              <a:t>the uncertainty of each prediction by sampling the variance of the prediction using both MC-dropout and stochastic Gaussian noise over 30 runs. </a:t>
            </a:r>
          </a:p>
          <a:p>
            <a:pPr lvl="1" fontAlgn="ctr"/>
            <a:r>
              <a:rPr lang="en-US" altLang="zh-CN" sz="2000" dirty="0"/>
              <a:t>Plotting the ratio of incorrect predictions as a function of the ratio of correct predictions, by varying the threshold on the </a:t>
            </a:r>
            <a:r>
              <a:rPr lang="en-US" altLang="zh-CN" sz="2000" dirty="0">
                <a:solidFill>
                  <a:srgbClr val="FF0000"/>
                </a:solidFill>
              </a:rPr>
              <a:t>model</a:t>
            </a:r>
            <a:r>
              <a:rPr lang="en-US" altLang="zh-CN" sz="2000" dirty="0"/>
              <a:t> </a:t>
            </a:r>
            <a:r>
              <a:rPr lang="en-US" altLang="zh-CN" sz="2000" dirty="0">
                <a:solidFill>
                  <a:srgbClr val="FF0000"/>
                </a:solidFill>
              </a:rPr>
              <a:t>confidence</a:t>
            </a:r>
            <a:r>
              <a:rPr lang="en-US" altLang="zh-CN" sz="2000" dirty="0" smtClean="0"/>
              <a:t>.</a:t>
            </a:r>
          </a:p>
          <a:p>
            <a:pPr lvl="1" fontAlgn="ctr"/>
            <a:r>
              <a:rPr lang="en-US" altLang="zh-CN" sz="2000" dirty="0" smtClean="0"/>
              <a:t>At </a:t>
            </a:r>
            <a:r>
              <a:rPr lang="en-US" altLang="zh-CN" sz="2000" dirty="0"/>
              <a:t>the same ratio of the correct predictions, UA output much smaller ratios of the incorrect predictions. </a:t>
            </a:r>
            <a:endParaRPr lang="en-US" altLang="zh-CN" dirty="0" smtClean="0"/>
          </a:p>
        </p:txBody>
      </p:sp>
      <p:pic>
        <p:nvPicPr>
          <p:cNvPr id="11268" name="Picture 4" descr="*fÅ+ROC &#10;(a) PhysioNet &#10;- Mortality &#10;Ratio of &#10;(b) PhysioNet &#10;- Stay &lt; 3 &#10;of Cmt &#10;(c) PhysioNet &#10;- Cardiac &#10;(d) PhysioNet &#10;- Recovery &#10;(e) Pancreatic &#10;Cancer &#10;(f) MIMIC &#10;- Sepsis &#10;Figure 3: Experiments on prediction reliability. The line charts show the ratio of incorrect predictions as a &#10;function of the ratio of correct predictions for all dataset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03" y="3179620"/>
            <a:ext cx="10292489" cy="26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5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zh-CN" dirty="0"/>
              <a:t>U-CAM: Visual Explanation using Uncertainty based Class Activation Maps</a:t>
            </a:r>
            <a:endParaRPr lang="en-US" altLang="zh-CN" dirty="0"/>
          </a:p>
        </p:txBody>
      </p:sp>
      <p:sp>
        <p:nvSpPr>
          <p:cNvPr id="3" name="副标题 2"/>
          <p:cNvSpPr>
            <a:spLocks noGrp="1"/>
          </p:cNvSpPr>
          <p:nvPr>
            <p:ph type="subTitle" idx="1"/>
          </p:nvPr>
        </p:nvSpPr>
        <p:spPr>
          <a:xfrm>
            <a:off x="1524000" y="4236219"/>
            <a:ext cx="9144000" cy="1655762"/>
          </a:xfrm>
        </p:spPr>
        <p:txBody>
          <a:bodyPr>
            <a:normAutofit/>
          </a:bodyPr>
          <a:lstStyle/>
          <a:p>
            <a:r>
              <a:rPr lang="en-US" altLang="zh-CN" sz="2000" dirty="0" err="1"/>
              <a:t>Patro</a:t>
            </a:r>
            <a:r>
              <a:rPr lang="en-US" altLang="zh-CN" sz="2000" dirty="0"/>
              <a:t>, </a:t>
            </a:r>
            <a:r>
              <a:rPr lang="en-US" altLang="zh-CN" sz="2000" dirty="0" err="1"/>
              <a:t>Badri</a:t>
            </a:r>
            <a:r>
              <a:rPr lang="en-US" altLang="zh-CN" sz="2000" dirty="0"/>
              <a:t> N., et al. "U-cam: Visual explanation using uncertainty based class activation maps." Proceedings of the IEEE International Conference on Computer Vision. 2019</a:t>
            </a:r>
            <a:r>
              <a:rPr lang="en-US" altLang="zh-CN" sz="2000" dirty="0" smtClean="0"/>
              <a:t>.</a:t>
            </a:r>
          </a:p>
          <a:p>
            <a:r>
              <a:rPr lang="en-US" altLang="zh-CN" sz="2000" dirty="0" smtClean="0"/>
              <a:t>Code</a:t>
            </a:r>
            <a:r>
              <a:rPr lang="en-US" altLang="zh-CN" sz="2000" dirty="0"/>
              <a:t>: https://delta-lab-iitk.github.io/U-CAM/</a:t>
            </a:r>
            <a:endParaRPr lang="en-US" altLang="zh-CN" sz="2000" dirty="0" smtClean="0"/>
          </a:p>
        </p:txBody>
      </p:sp>
    </p:spTree>
    <p:extLst>
      <p:ext uri="{BB962C8B-B14F-4D97-AF65-F5344CB8AC3E}">
        <p14:creationId xmlns:p14="http://schemas.microsoft.com/office/powerpoint/2010/main" val="1936307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idx="1"/>
          </p:nvPr>
        </p:nvSpPr>
        <p:spPr>
          <a:xfrm>
            <a:off x="838200" y="1690688"/>
            <a:ext cx="6503126" cy="4486275"/>
          </a:xfrm>
        </p:spPr>
        <p:txBody>
          <a:bodyPr/>
          <a:lstStyle/>
          <a:p>
            <a:r>
              <a:rPr lang="en-US" altLang="zh-CN" dirty="0"/>
              <a:t>Understanding and explaining deep learning models is an imperative task. </a:t>
            </a:r>
            <a:endParaRPr lang="en-US" altLang="zh-CN" dirty="0" smtClean="0"/>
          </a:p>
          <a:p>
            <a:endParaRPr lang="en-US" altLang="zh-CN" dirty="0" smtClean="0"/>
          </a:p>
          <a:p>
            <a:r>
              <a:rPr lang="en-US" altLang="zh-CN" dirty="0" smtClean="0"/>
              <a:t>This </a:t>
            </a:r>
            <a:r>
              <a:rPr lang="en-US" altLang="zh-CN" dirty="0"/>
              <a:t>paper propose a method that obtains gradient-based certainty estimates that also provide visual attention maps</a:t>
            </a:r>
            <a:r>
              <a:rPr lang="en-US" altLang="zh-CN" dirty="0" smtClean="0"/>
              <a:t>.</a:t>
            </a:r>
          </a:p>
          <a:p>
            <a:endParaRPr lang="en-US" altLang="zh-CN" dirty="0"/>
          </a:p>
          <a:p>
            <a:r>
              <a:rPr lang="en-US" altLang="zh-CN" dirty="0" smtClean="0"/>
              <a:t>Key idea: </a:t>
            </a:r>
            <a:r>
              <a:rPr lang="en-US" altLang="zh-CN" dirty="0"/>
              <a:t>Using gradients uncertainty losses to improve attention </a:t>
            </a:r>
            <a:r>
              <a:rPr lang="en-US" altLang="zh-CN" dirty="0" smtClean="0"/>
              <a:t>maps, enhancing </a:t>
            </a:r>
            <a:r>
              <a:rPr lang="en-US" altLang="zh-CN" dirty="0"/>
              <a:t>the </a:t>
            </a:r>
            <a:r>
              <a:rPr lang="en-US" altLang="zh-CN" dirty="0" err="1" smtClean="0"/>
              <a:t>explainability</a:t>
            </a:r>
            <a:endParaRPr lang="en-US" altLang="zh-CN" dirty="0" smtClean="0"/>
          </a:p>
        </p:txBody>
      </p:sp>
      <p:pic>
        <p:nvPicPr>
          <p:cNvPr id="4" name="图片 3"/>
          <p:cNvPicPr>
            <a:picLocks noChangeAspect="1"/>
          </p:cNvPicPr>
          <p:nvPr/>
        </p:nvPicPr>
        <p:blipFill>
          <a:blip r:embed="rId3"/>
          <a:stretch>
            <a:fillRect/>
          </a:stretch>
        </p:blipFill>
        <p:spPr>
          <a:xfrm>
            <a:off x="6850151" y="1375213"/>
            <a:ext cx="5273497" cy="4534293"/>
          </a:xfrm>
          <a:prstGeom prst="rect">
            <a:avLst/>
          </a:prstGeom>
        </p:spPr>
      </p:pic>
    </p:spTree>
    <p:extLst>
      <p:ext uri="{BB962C8B-B14F-4D97-AF65-F5344CB8AC3E}">
        <p14:creationId xmlns:p14="http://schemas.microsoft.com/office/powerpoint/2010/main" val="360841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486" y="1153355"/>
            <a:ext cx="11188337" cy="5441632"/>
          </a:xfrm>
        </p:spPr>
        <p:txBody>
          <a:bodyPr/>
          <a:lstStyle/>
          <a:p>
            <a:r>
              <a:rPr lang="en-US" altLang="zh-CN" dirty="0"/>
              <a:t>M</a:t>
            </a:r>
            <a:r>
              <a:rPr lang="en-US" altLang="zh-CN" dirty="0" smtClean="0"/>
              <a:t>ulti-class </a:t>
            </a:r>
            <a:r>
              <a:rPr lang="en-US" altLang="zh-CN" dirty="0"/>
              <a:t>classification </a:t>
            </a:r>
            <a:r>
              <a:rPr lang="en-US" altLang="zh-CN" dirty="0" smtClean="0"/>
              <a:t>task</a:t>
            </a:r>
          </a:p>
          <a:p>
            <a:r>
              <a:rPr lang="en-US" altLang="zh-CN" dirty="0"/>
              <a:t>A typical open-ended VQA </a:t>
            </a:r>
            <a:r>
              <a:rPr lang="en-US" altLang="zh-CN" dirty="0" smtClean="0"/>
              <a:t>task</a:t>
            </a:r>
            <a:endParaRPr lang="en-US" altLang="zh-CN" dirty="0"/>
          </a:p>
          <a:p>
            <a:pPr lvl="1" fontAlgn="ctr"/>
            <a:r>
              <a:rPr lang="en-US" altLang="zh-CN" dirty="0"/>
              <a:t>A combined (image + question) input embedding is fed to the model.</a:t>
            </a:r>
          </a:p>
          <a:p>
            <a:pPr lvl="1" fontAlgn="ctr"/>
            <a:r>
              <a:rPr lang="en-US" altLang="zh-CN" dirty="0"/>
              <a:t>The output logits are fed to </a:t>
            </a:r>
            <a:r>
              <a:rPr lang="en-US" altLang="zh-CN" dirty="0" err="1"/>
              <a:t>softmax</a:t>
            </a:r>
            <a:r>
              <a:rPr lang="en-US" altLang="zh-CN" dirty="0"/>
              <a:t>, giving probabilities of the predictions in the multiple-choice answer space</a:t>
            </a:r>
            <a:r>
              <a:rPr lang="en-US" altLang="zh-CN" dirty="0" smtClean="0"/>
              <a:t>.</a:t>
            </a:r>
          </a:p>
          <a:p>
            <a:pPr marL="457200" lvl="1" indent="0" fontAlgn="ctr">
              <a:buNone/>
            </a:pPr>
            <a:r>
              <a:rPr lang="en-US" altLang="zh-CN" dirty="0"/>
              <a:t>	</a:t>
            </a:r>
            <a:endParaRPr lang="en-US" altLang="zh-CN" dirty="0" smtClean="0"/>
          </a:p>
          <a:p>
            <a:pPr marL="457200" lvl="1" indent="0" fontAlgn="ctr">
              <a:buNone/>
            </a:pPr>
            <a:endParaRPr lang="en-US" altLang="zh-CN" dirty="0"/>
          </a:p>
          <a:p>
            <a:pPr lvl="1"/>
            <a:endParaRPr lang="en-US" altLang="zh-CN" dirty="0" smtClean="0"/>
          </a:p>
        </p:txBody>
      </p:sp>
      <p:sp>
        <p:nvSpPr>
          <p:cNvPr id="4" name="标题 3"/>
          <p:cNvSpPr>
            <a:spLocks noGrp="1"/>
          </p:cNvSpPr>
          <p:nvPr>
            <p:ph type="title"/>
          </p:nvPr>
        </p:nvSpPr>
        <p:spPr>
          <a:xfrm>
            <a:off x="620486" y="0"/>
            <a:ext cx="10515600" cy="1325563"/>
          </a:xfrm>
        </p:spPr>
        <p:txBody>
          <a:bodyPr/>
          <a:lstStyle/>
          <a:p>
            <a:r>
              <a:rPr lang="en-US" altLang="zh-CN" dirty="0" smtClean="0"/>
              <a:t>VQA task </a:t>
            </a:r>
            <a:endParaRPr lang="zh-CN" altLang="en-US" dirty="0"/>
          </a:p>
        </p:txBody>
      </p:sp>
      <p:pic>
        <p:nvPicPr>
          <p:cNvPr id="5124" name="Picture 4" descr="A Q, O), where Q is a set of all possible &#10;Aeo &#10;answers, I is the image, Q is the corresponding question, &#10;and 0 is representing the parameters of the networ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300" y="3645384"/>
            <a:ext cx="7077075" cy="126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3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8488680" cy="4486275"/>
          </a:xfrm>
        </p:spPr>
        <p:txBody>
          <a:bodyPr/>
          <a:lstStyle/>
          <a:p>
            <a:r>
              <a:rPr lang="en-US" altLang="zh-CN" dirty="0" smtClean="0"/>
              <a:t>Uncertainty in VQA task is two-fold (image + question)</a:t>
            </a:r>
          </a:p>
        </p:txBody>
      </p:sp>
      <p:sp>
        <p:nvSpPr>
          <p:cNvPr id="4" name="标题 3"/>
          <p:cNvSpPr>
            <a:spLocks noGrp="1"/>
          </p:cNvSpPr>
          <p:nvPr>
            <p:ph type="title"/>
          </p:nvPr>
        </p:nvSpPr>
        <p:spPr/>
        <p:txBody>
          <a:bodyPr/>
          <a:lstStyle/>
          <a:p>
            <a:r>
              <a:rPr lang="en-US" altLang="zh-CN" dirty="0" smtClean="0"/>
              <a:t>Data Uncertainty in multi-modal setting</a:t>
            </a:r>
            <a:endParaRPr lang="zh-CN" altLang="en-US" dirty="0"/>
          </a:p>
        </p:txBody>
      </p:sp>
      <p:pic>
        <p:nvPicPr>
          <p:cNvPr id="2050" name="Picture 2" descr="Wt.t kind of &#10;Image* &#10;Figure 2. The first column is the original image. 2nd, 3rd, 4th, and &#10;5th columns represent the baseline attention, attention when only &#10;image uncertainty was minimized, attention when only question &#10;uncertainty was minimized, attention when both image and ques- &#10;tion uncertainties were minimized (proposed model) respectivel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637" y="2371681"/>
            <a:ext cx="7578412" cy="361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852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Uncertainty-Aware Attention for Reliable Interpretation and Prediction</a:t>
            </a:r>
            <a:endParaRPr lang="en-US" altLang="zh-CN" dirty="0"/>
          </a:p>
        </p:txBody>
      </p:sp>
      <p:sp>
        <p:nvSpPr>
          <p:cNvPr id="3" name="副标题 2"/>
          <p:cNvSpPr>
            <a:spLocks noGrp="1"/>
          </p:cNvSpPr>
          <p:nvPr>
            <p:ph type="subTitle" idx="1"/>
          </p:nvPr>
        </p:nvSpPr>
        <p:spPr>
          <a:xfrm>
            <a:off x="1524000" y="4236219"/>
            <a:ext cx="9144000" cy="1655762"/>
          </a:xfrm>
        </p:spPr>
        <p:txBody>
          <a:bodyPr>
            <a:normAutofit/>
          </a:bodyPr>
          <a:lstStyle/>
          <a:p>
            <a:r>
              <a:rPr lang="en-US" altLang="zh-CN" sz="2000" dirty="0" err="1"/>
              <a:t>Heo</a:t>
            </a:r>
            <a:r>
              <a:rPr lang="en-US" altLang="zh-CN" sz="2000" dirty="0"/>
              <a:t>, Jay, et al. "Uncertainty-aware attention for reliable interpretation and prediction." </a:t>
            </a:r>
            <a:r>
              <a:rPr lang="en-US" altLang="zh-CN" sz="2000" i="1" dirty="0"/>
              <a:t>Advances in Neural Information Processing Systems</a:t>
            </a:r>
            <a:r>
              <a:rPr lang="en-US" altLang="zh-CN" sz="2000" dirty="0"/>
              <a:t>. 2018</a:t>
            </a:r>
            <a:r>
              <a:rPr lang="en-US" altLang="zh-CN" sz="2000" dirty="0" smtClean="0"/>
              <a:t>.</a:t>
            </a:r>
          </a:p>
          <a:p>
            <a:r>
              <a:rPr lang="en-US" altLang="zh-CN" sz="2000" dirty="0" smtClean="0"/>
              <a:t>Code: </a:t>
            </a:r>
            <a:r>
              <a:rPr lang="en-US" altLang="zh-CN" sz="2000" dirty="0">
                <a:hlinkClick r:id="rId2"/>
              </a:rPr>
              <a:t>https://www.catalyzex.com/redirect?url=https://github.com/jayheo/UA</a:t>
            </a:r>
            <a:endParaRPr lang="en-US" altLang="zh-CN" sz="2000" dirty="0" smtClean="0"/>
          </a:p>
        </p:txBody>
      </p:sp>
    </p:spTree>
    <p:extLst>
      <p:ext uri="{BB962C8B-B14F-4D97-AF65-F5344CB8AC3E}">
        <p14:creationId xmlns:p14="http://schemas.microsoft.com/office/powerpoint/2010/main" val="3884655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4656" y="1263968"/>
            <a:ext cx="11188337" cy="5441632"/>
          </a:xfrm>
        </p:spPr>
        <p:txBody>
          <a:bodyPr/>
          <a:lstStyle/>
          <a:p>
            <a:pPr marL="0" indent="0">
              <a:buNone/>
            </a:pPr>
            <a:r>
              <a:rPr lang="en-US" altLang="zh-CN" sz="2000" dirty="0" err="1"/>
              <a:t>Heteroscdestic</a:t>
            </a:r>
            <a:r>
              <a:rPr lang="en-US" altLang="zh-CN" sz="2000" dirty="0"/>
              <a:t> </a:t>
            </a:r>
            <a:r>
              <a:rPr lang="en-US" altLang="zh-CN" sz="2000" dirty="0" err="1"/>
              <a:t>aleartoric</a:t>
            </a:r>
            <a:r>
              <a:rPr lang="en-US" altLang="zh-CN" sz="2000" dirty="0"/>
              <a:t> uncertainty: learn the observational noise parameter </a:t>
            </a:r>
            <a:r>
              <a:rPr lang="zh-CN" altLang="zh-CN" sz="2000" dirty="0"/>
              <a:t>σ</a:t>
            </a:r>
            <a:r>
              <a:rPr lang="en-US" altLang="zh-CN" sz="2000" dirty="0"/>
              <a:t> for each input point x</a:t>
            </a:r>
            <a:r>
              <a:rPr lang="en-US" altLang="zh-CN" sz="2000" dirty="0" smtClean="0"/>
              <a:t>.</a:t>
            </a:r>
          </a:p>
          <a:p>
            <a:pPr marL="0" indent="0">
              <a:buNone/>
            </a:pPr>
            <a:endParaRPr lang="en-US" altLang="zh-CN" sz="2000" dirty="0"/>
          </a:p>
          <a:p>
            <a:pPr marL="0" indent="0">
              <a:buNone/>
            </a:pPr>
            <a:endParaRPr lang="en-US" altLang="zh-CN" sz="2000" dirty="0" smtClean="0"/>
          </a:p>
          <a:p>
            <a:pPr marL="0" indent="0">
              <a:buNone/>
            </a:pPr>
            <a:endParaRPr lang="en-US" altLang="zh-CN" sz="2000" dirty="0"/>
          </a:p>
          <a:p>
            <a:pPr marL="0" indent="0">
              <a:buNone/>
            </a:pPr>
            <a:endParaRPr lang="en-US" altLang="zh-CN" sz="2000" dirty="0" smtClean="0"/>
          </a:p>
          <a:p>
            <a:pPr marL="0" indent="0">
              <a:buNone/>
            </a:pPr>
            <a:endParaRPr lang="en-US" altLang="zh-CN" sz="2000" dirty="0" smtClean="0"/>
          </a:p>
          <a:p>
            <a:pPr marL="0" indent="0">
              <a:buNone/>
            </a:pPr>
            <a:r>
              <a:rPr lang="en-US" altLang="zh-CN" sz="2000" dirty="0" err="1" smtClean="0"/>
              <a:t>Aleatoric</a:t>
            </a:r>
            <a:r>
              <a:rPr lang="en-US" altLang="zh-CN" sz="2000" dirty="0" smtClean="0"/>
              <a:t> </a:t>
            </a:r>
            <a:r>
              <a:rPr lang="en-US" altLang="zh-CN" sz="2000" dirty="0"/>
              <a:t>uncertainty loss (AUL) </a:t>
            </a:r>
            <a:endParaRPr lang="en-US" altLang="zh-CN" sz="2000" dirty="0" smtClean="0"/>
          </a:p>
          <a:p>
            <a:pPr marL="0" indent="0">
              <a:buNone/>
            </a:pPr>
            <a:endParaRPr lang="en-US" altLang="zh-CN" dirty="0" smtClean="0"/>
          </a:p>
        </p:txBody>
      </p:sp>
      <p:sp>
        <p:nvSpPr>
          <p:cNvPr id="4" name="标题 3"/>
          <p:cNvSpPr>
            <a:spLocks noGrp="1"/>
          </p:cNvSpPr>
          <p:nvPr>
            <p:ph type="title"/>
          </p:nvPr>
        </p:nvSpPr>
        <p:spPr>
          <a:xfrm>
            <a:off x="620486" y="0"/>
            <a:ext cx="10515600" cy="1325563"/>
          </a:xfrm>
        </p:spPr>
        <p:txBody>
          <a:bodyPr/>
          <a:lstStyle/>
          <a:p>
            <a:r>
              <a:rPr lang="en-US" altLang="zh-CN" dirty="0" smtClean="0"/>
              <a:t>Model </a:t>
            </a:r>
            <a:r>
              <a:rPr lang="en-US" altLang="zh-CN" dirty="0" err="1" smtClean="0"/>
              <a:t>Aleatoric</a:t>
            </a:r>
            <a:r>
              <a:rPr lang="en-US" altLang="zh-CN" dirty="0" smtClean="0"/>
              <a:t> Uncertainty </a:t>
            </a:r>
            <a:endParaRPr lang="zh-CN" altLang="en-US" dirty="0"/>
          </a:p>
        </p:txBody>
      </p:sp>
      <p:pic>
        <p:nvPicPr>
          <p:cNvPr id="3076" name="Picture 4" descr="parameter for each input point :ri. Then, Aleatoric un- &#10;certamty, aa i IS estimate y app Ying softplus function &#10;on the output logit variance. This is given by, &#10;(a5i = Softplus(a?) = log(l + exp(at2)) &#10;(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56" y="1898261"/>
            <a:ext cx="6642736" cy="143563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uth. It is expressed as: &#10;Yi,c + q * ai , where q M (0, I) &#10;(2) &#10;(3) &#10;where Ca is the aleatoric uncertainty loss (AUL), T is the &#10;number of Monte Carlo simulations. c is a the class index &#10;of the logit vector Yi,t which is defined for all the classe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839" y="4047003"/>
            <a:ext cx="6445553" cy="26927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Uncertanty Net &#10;@012 &#10;Figure 3. Illustration of Uncertainty Los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5766" y="2357121"/>
            <a:ext cx="4483926" cy="295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84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0486" y="0"/>
            <a:ext cx="10515600" cy="1325563"/>
          </a:xfrm>
        </p:spPr>
        <p:txBody>
          <a:bodyPr/>
          <a:lstStyle/>
          <a:p>
            <a:r>
              <a:rPr lang="en-US" altLang="zh-CN" dirty="0" smtClean="0"/>
              <a:t>Model Predictive Uncertainty </a:t>
            </a:r>
            <a:endParaRPr lang="zh-CN" altLang="en-US" dirty="0"/>
          </a:p>
        </p:txBody>
      </p:sp>
      <p:pic>
        <p:nvPicPr>
          <p:cNvPr id="4098" name="Picture 2" descr="epistemic uncertainties present in it. To estimate it, we sam- &#10;ple weights in the Bayesian networks G and then perform &#10;Monte Carlo simulations over the model to obtain the pre- &#10;dicted class probabilities That is, &#10;= Gt@i) &#10;SoftpIus(Ut (Di,t)) &#10;where c is the answer class, Gt G, Ut U and v? t is &#10;the aleatoric variance of each logit in the tth MC Simula- &#10;tion. The entropy of the sampled logit's probabilities can be &#10;calculated as: &#10;H(üi) ¯ * &#10;(4) &#10;The predictive uncertainty contains entropy and aleatoric &#10;variance when it's expectation is taken across T number of &#10;Monte Carlo simulations: &#10;a; = 11 (Di) + ¯ &#10;(5) &#10;where Il(üi) is the entropy of the probability p(Di), which &#10;depends on the spread of class probabilities while the vari- &#10;ance (second term in the above equation) captures both the &#10;spread and the magnitude of logit outputs, Di,t. In Equa-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713" y="985396"/>
            <a:ext cx="4168873" cy="57244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pread and the magnitude of logit outputs, üi,t. In Equa- &#10;tion 2, we can replace a2a with predictive uncertainty a &#10;2 &#10;(mentioned above in Equation 5) to get the predictive un- &#10;certaint loss PUL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286" y="4303946"/>
            <a:ext cx="5603266" cy="1164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truth. It is expressed as: &#10;Yi,c + q * ai , where q M (0, I) &#10;(2) &#10;(3) &#10;where Ca is the aleatoric uncertainty loss (AUL), T is the &#10;number of Monte Carlo simulations. c is a the class index &#10;of the logit vector Yi,t which is defined for all the class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8286" y="1713685"/>
            <a:ext cx="5442087" cy="227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9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486" y="1153355"/>
            <a:ext cx="11188337" cy="5441632"/>
          </a:xfrm>
        </p:spPr>
        <p:txBody>
          <a:bodyPr/>
          <a:lstStyle/>
          <a:p>
            <a:pPr marL="457200" lvl="1" indent="0" fontAlgn="ctr">
              <a:buNone/>
            </a:pPr>
            <a:endParaRPr lang="en-US" altLang="zh-CN" dirty="0"/>
          </a:p>
          <a:p>
            <a:pPr lvl="1"/>
            <a:endParaRPr lang="en-US" altLang="zh-CN" dirty="0" smtClean="0"/>
          </a:p>
        </p:txBody>
      </p:sp>
      <p:sp>
        <p:nvSpPr>
          <p:cNvPr id="4" name="标题 3"/>
          <p:cNvSpPr>
            <a:spLocks noGrp="1"/>
          </p:cNvSpPr>
          <p:nvPr>
            <p:ph type="title"/>
          </p:nvPr>
        </p:nvSpPr>
        <p:spPr>
          <a:xfrm>
            <a:off x="620486" y="0"/>
            <a:ext cx="10515600" cy="1325563"/>
          </a:xfrm>
        </p:spPr>
        <p:txBody>
          <a:bodyPr/>
          <a:lstStyle/>
          <a:p>
            <a:r>
              <a:rPr lang="en-US" altLang="zh-CN" dirty="0" smtClean="0"/>
              <a:t>Architecture</a:t>
            </a:r>
            <a:endParaRPr lang="zh-CN" altLang="en-US" dirty="0"/>
          </a:p>
        </p:txBody>
      </p:sp>
      <p:pic>
        <p:nvPicPr>
          <p:cNvPr id="7172" name="Picture 4" descr="What ot &#10;is in &#10;ot photo? &#10;Query Question &#10;Input Image &#10;Gradient &#10;Output &#10;Attention Network &#10;Cross Entory &#10;Uncertainty &#10;CNN &#10;O &#10;O &#10;O &#10;Figure 4. Illustration of model Gradient-based Certainty Attention Mask (GCA) and its certainty mask. We obtain image feature and &#10;question feature using CNN and LSTM, respectively. We then obtain attention mask using these features, and classification of the answer &#10;is done based on the attended featu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946" y="1153355"/>
            <a:ext cx="9977589" cy="437113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64020" y="5604772"/>
            <a:ext cx="8030598" cy="1200329"/>
          </a:xfrm>
          <a:prstGeom prst="rect">
            <a:avLst/>
          </a:prstGeom>
        </p:spPr>
        <p:txBody>
          <a:bodyPr wrap="square">
            <a:spAutoFit/>
          </a:bodyPr>
          <a:lstStyle/>
          <a:p>
            <a:r>
              <a:rPr lang="en-US" altLang="zh-CN" dirty="0">
                <a:solidFill>
                  <a:srgbClr val="000000"/>
                </a:solidFill>
                <a:ea typeface="Calibri" panose="020F0502020204030204" pitchFamily="34" charset="0"/>
              </a:rPr>
              <a:t>Three main parts: </a:t>
            </a:r>
          </a:p>
          <a:p>
            <a:pPr marL="342900" fontAlgn="ctr">
              <a:buFont typeface="+mj-lt"/>
              <a:buAutoNum type="alphaLcPeriod"/>
            </a:pPr>
            <a:r>
              <a:rPr lang="en-US" altLang="zh-CN" dirty="0">
                <a:solidFill>
                  <a:srgbClr val="000000"/>
                </a:solidFill>
                <a:ea typeface="Calibri" panose="020F0502020204030204" pitchFamily="34" charset="0"/>
              </a:rPr>
              <a:t>Attention Representation</a:t>
            </a:r>
          </a:p>
          <a:p>
            <a:pPr marL="342900" fontAlgn="ctr">
              <a:buFont typeface="+mj-lt"/>
              <a:buAutoNum type="alphaLcPeriod"/>
            </a:pPr>
            <a:r>
              <a:rPr lang="en-US" altLang="zh-CN" dirty="0">
                <a:solidFill>
                  <a:srgbClr val="000000"/>
                </a:solidFill>
                <a:ea typeface="Calibri" panose="020F0502020204030204" pitchFamily="34" charset="0"/>
              </a:rPr>
              <a:t>Uncertainties estimation</a:t>
            </a:r>
          </a:p>
          <a:p>
            <a:pPr marL="342900" fontAlgn="ctr">
              <a:buFont typeface="+mj-lt"/>
              <a:buAutoNum type="alphaLcPeriod"/>
            </a:pPr>
            <a:r>
              <a:rPr lang="en-US" altLang="zh-CN" dirty="0">
                <a:solidFill>
                  <a:srgbClr val="000000"/>
                </a:solidFill>
                <a:ea typeface="Calibri" panose="020F0502020204030204" pitchFamily="34" charset="0"/>
              </a:rPr>
              <a:t>Computing gradients of uncertainty losses</a:t>
            </a:r>
          </a:p>
        </p:txBody>
      </p:sp>
    </p:spTree>
    <p:extLst>
      <p:ext uri="{BB962C8B-B14F-4D97-AF65-F5344CB8AC3E}">
        <p14:creationId xmlns:p14="http://schemas.microsoft.com/office/powerpoint/2010/main" val="1659128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298" y="0"/>
            <a:ext cx="10515600" cy="1325563"/>
          </a:xfrm>
        </p:spPr>
        <p:txBody>
          <a:bodyPr/>
          <a:lstStyle/>
          <a:p>
            <a:r>
              <a:rPr lang="en-US" altLang="zh-CN" dirty="0" smtClean="0"/>
              <a:t>Cost Function</a:t>
            </a:r>
            <a:endParaRPr lang="zh-CN" altLang="en-US" dirty="0"/>
          </a:p>
        </p:txBody>
      </p:sp>
      <p:pic>
        <p:nvPicPr>
          <p:cNvPr id="6" name="内容占位符 5"/>
          <p:cNvPicPr>
            <a:picLocks noGrp="1" noChangeAspect="1"/>
          </p:cNvPicPr>
          <p:nvPr>
            <p:ph idx="1"/>
          </p:nvPr>
        </p:nvPicPr>
        <p:blipFill>
          <a:blip r:embed="rId2"/>
          <a:stretch>
            <a:fillRect/>
          </a:stretch>
        </p:blipFill>
        <p:spPr>
          <a:xfrm>
            <a:off x="268618" y="1417003"/>
            <a:ext cx="11605472" cy="3988803"/>
          </a:xfrm>
          <a:prstGeom prst="rect">
            <a:avLst/>
          </a:prstGeom>
        </p:spPr>
      </p:pic>
    </p:spTree>
    <p:extLst>
      <p:ext uri="{BB962C8B-B14F-4D97-AF65-F5344CB8AC3E}">
        <p14:creationId xmlns:p14="http://schemas.microsoft.com/office/powerpoint/2010/main" val="357472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564" y="0"/>
            <a:ext cx="9724052" cy="867747"/>
          </a:xfrm>
        </p:spPr>
        <p:txBody>
          <a:bodyPr>
            <a:normAutofit/>
          </a:bodyPr>
          <a:lstStyle/>
          <a:p>
            <a:r>
              <a:rPr lang="en-US" altLang="zh-CN" sz="3600" dirty="0" smtClean="0"/>
              <a:t>Algorithm </a:t>
            </a:r>
            <a:endParaRPr lang="zh-CN" altLang="en-US" sz="3600" dirty="0"/>
          </a:p>
        </p:txBody>
      </p:sp>
      <p:sp>
        <p:nvSpPr>
          <p:cNvPr id="3" name="内容占位符 2"/>
          <p:cNvSpPr>
            <a:spLocks noGrp="1"/>
          </p:cNvSpPr>
          <p:nvPr>
            <p:ph idx="1"/>
          </p:nvPr>
        </p:nvSpPr>
        <p:spPr>
          <a:xfrm>
            <a:off x="838200" y="1073020"/>
            <a:ext cx="10515600" cy="5103943"/>
          </a:xfrm>
        </p:spPr>
        <p:txBody>
          <a:bodyPr/>
          <a:lstStyle/>
          <a:p>
            <a:endParaRPr lang="zh-CN" altLang="en-US" dirty="0"/>
          </a:p>
        </p:txBody>
      </p:sp>
      <p:pic>
        <p:nvPicPr>
          <p:cNvPr id="4" name="图片 3"/>
          <p:cNvPicPr>
            <a:picLocks noChangeAspect="1"/>
          </p:cNvPicPr>
          <p:nvPr/>
        </p:nvPicPr>
        <p:blipFill>
          <a:blip r:embed="rId3"/>
          <a:stretch>
            <a:fillRect/>
          </a:stretch>
        </p:blipFill>
        <p:spPr>
          <a:xfrm>
            <a:off x="222380" y="830058"/>
            <a:ext cx="5258256" cy="6027942"/>
          </a:xfrm>
          <a:prstGeom prst="rect">
            <a:avLst/>
          </a:prstGeom>
        </p:spPr>
      </p:pic>
      <p:pic>
        <p:nvPicPr>
          <p:cNvPr id="5" name="图片 4"/>
          <p:cNvPicPr>
            <a:picLocks noChangeAspect="1"/>
          </p:cNvPicPr>
          <p:nvPr/>
        </p:nvPicPr>
        <p:blipFill>
          <a:blip r:embed="rId4"/>
          <a:stretch>
            <a:fillRect/>
          </a:stretch>
        </p:blipFill>
        <p:spPr>
          <a:xfrm>
            <a:off x="4922408" y="1453944"/>
            <a:ext cx="7142508" cy="3148535"/>
          </a:xfrm>
          <a:prstGeom prst="rect">
            <a:avLst/>
          </a:prstGeom>
        </p:spPr>
      </p:pic>
    </p:spTree>
    <p:extLst>
      <p:ext uri="{BB962C8B-B14F-4D97-AF65-F5344CB8AC3E}">
        <p14:creationId xmlns:p14="http://schemas.microsoft.com/office/powerpoint/2010/main" val="3717544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02" y="85207"/>
            <a:ext cx="10515600" cy="1325563"/>
          </a:xfrm>
        </p:spPr>
        <p:txBody>
          <a:bodyPr/>
          <a:lstStyle/>
          <a:p>
            <a:r>
              <a:rPr lang="en-US" altLang="zh-CN" dirty="0" smtClean="0"/>
              <a:t>Experiments</a:t>
            </a:r>
            <a:endParaRPr lang="zh-CN" altLang="en-US" dirty="0"/>
          </a:p>
        </p:txBody>
      </p:sp>
      <p:sp>
        <p:nvSpPr>
          <p:cNvPr id="4" name="内容占位符 3"/>
          <p:cNvSpPr>
            <a:spLocks noGrp="1"/>
          </p:cNvSpPr>
          <p:nvPr>
            <p:ph idx="1"/>
          </p:nvPr>
        </p:nvSpPr>
        <p:spPr>
          <a:xfrm>
            <a:off x="522514" y="1268963"/>
            <a:ext cx="10831286" cy="4908000"/>
          </a:xfrm>
        </p:spPr>
        <p:txBody>
          <a:bodyPr/>
          <a:lstStyle/>
          <a:p>
            <a:pPr marL="0" indent="0">
              <a:buNone/>
            </a:pPr>
            <a:r>
              <a:rPr lang="en-US" altLang="zh-CN" dirty="0" smtClean="0"/>
              <a:t>Ablation study                         Uncertainty </a:t>
            </a:r>
          </a:p>
          <a:p>
            <a:pPr marL="0" indent="0">
              <a:buNone/>
            </a:pPr>
            <a:r>
              <a:rPr lang="en-US" altLang="zh-CN" dirty="0" smtClean="0"/>
              <a:t>                                           </a:t>
            </a:r>
            <a:endParaRPr lang="en-US" altLang="zh-CN" dirty="0"/>
          </a:p>
          <a:p>
            <a:pPr marL="0" indent="0">
              <a:buNone/>
            </a:pPr>
            <a:endParaRPr lang="en-US" altLang="zh-CN" dirty="0" smtClean="0"/>
          </a:p>
          <a:p>
            <a:pPr marL="0" indent="0">
              <a:buNone/>
            </a:pPr>
            <a:endParaRPr lang="zh-CN" altLang="en-US" dirty="0"/>
          </a:p>
        </p:txBody>
      </p:sp>
      <p:pic>
        <p:nvPicPr>
          <p:cNvPr id="9222" name="Picture 6" descr="Models &#10;Baseline &#10;VE &#10;UDI- &#10;AUL &#10;PUL &#10;UDL+VE &#10;AUL+VE &#10;PUL+ VE &#10;AUL +UDL &#10;PUL + UDI. &#10;A-GCA (ours) &#10;P-GCA (ours) &#10;All &#10;63.8 &#10;64.7 &#10;64.9 &#10;64.8 &#10;65.0 &#10;65.3 &#10;65.6 &#10;65.9 &#10;66.3 &#10;66.5 &#10;Yes/No &#10;82.2 &#10;82.3 &#10;82.6 &#10;82.9 &#10;83.0 &#10;82.8 &#10;83.3 &#10;83.3 &#10;83.3 &#10;83.7 &#10;84.2 &#10;84.7 &#10;Number &#10;37.3 &#10;37.2 &#10;37.2 &#10;37.4 &#10;37.5 &#10;37.4 &#10;37.8 &#10;37.9 &#10;37.6 &#10;37.8 &#10;38.0 &#10;38.4 &#10;Others &#10;54.2 &#10;54.3 &#10;54.5 &#10;54.6 &#10;54.6 &#10;54.5 &#10;54.7 &#10;54.9 &#10;55.0 &#10;55.2 &#10;55.5 &#10;55.9 &#10;Table l. Ablation analysis for Open-Ended VQAI.O accuracy on &#10;test-dev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1" y="1963734"/>
            <a:ext cx="4024292" cy="296906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241035" y="2168517"/>
            <a:ext cx="7950965" cy="2559496"/>
          </a:xfrm>
          <a:prstGeom prst="rect">
            <a:avLst/>
          </a:prstGeom>
        </p:spPr>
      </p:pic>
    </p:spTree>
    <p:extLst>
      <p:ext uri="{BB962C8B-B14F-4D97-AF65-F5344CB8AC3E}">
        <p14:creationId xmlns:p14="http://schemas.microsoft.com/office/powerpoint/2010/main" val="115704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02" y="85207"/>
            <a:ext cx="10515600" cy="1325563"/>
          </a:xfrm>
        </p:spPr>
        <p:txBody>
          <a:bodyPr/>
          <a:lstStyle/>
          <a:p>
            <a:r>
              <a:rPr lang="en-US" altLang="zh-CN" dirty="0" smtClean="0"/>
              <a:t>Experiments</a:t>
            </a:r>
            <a:endParaRPr lang="zh-CN" altLang="en-US" dirty="0"/>
          </a:p>
        </p:txBody>
      </p:sp>
      <p:sp>
        <p:nvSpPr>
          <p:cNvPr id="4" name="内容占位符 3"/>
          <p:cNvSpPr>
            <a:spLocks noGrp="1"/>
          </p:cNvSpPr>
          <p:nvPr>
            <p:ph idx="1"/>
          </p:nvPr>
        </p:nvSpPr>
        <p:spPr>
          <a:xfrm>
            <a:off x="522514" y="1268963"/>
            <a:ext cx="10831286" cy="4908000"/>
          </a:xfrm>
        </p:spPr>
        <p:txBody>
          <a:bodyPr/>
          <a:lstStyle/>
          <a:p>
            <a:pPr marL="0" indent="0">
              <a:buNone/>
            </a:pPr>
            <a:r>
              <a:rPr lang="en-US" altLang="zh-CN" dirty="0"/>
              <a:t>Analysis of attention </a:t>
            </a:r>
            <a:r>
              <a:rPr lang="en-US" altLang="zh-CN" dirty="0" smtClean="0"/>
              <a:t>maps and accuracy </a:t>
            </a:r>
          </a:p>
          <a:p>
            <a:pPr marL="0" indent="0">
              <a:buNone/>
            </a:pPr>
            <a:r>
              <a:rPr lang="en-US" altLang="zh-CN" dirty="0" smtClean="0"/>
              <a:t>                                           </a:t>
            </a:r>
            <a:endParaRPr lang="en-US" altLang="zh-CN" dirty="0"/>
          </a:p>
          <a:p>
            <a:pPr marL="0" indent="0">
              <a:buNone/>
            </a:pPr>
            <a:endParaRPr lang="en-US" altLang="zh-CN" dirty="0" smtClean="0"/>
          </a:p>
          <a:p>
            <a:pPr marL="0" indent="0">
              <a:buNone/>
            </a:pPr>
            <a:endParaRPr lang="zh-CN" altLang="en-US" dirty="0"/>
          </a:p>
        </p:txBody>
      </p:sp>
      <p:pic>
        <p:nvPicPr>
          <p:cNvPr id="10242" name="Picture 2" descr="Model &#10;SAN [81 &#10;CoAtt-W[321 &#10;CoAtt-P [321 &#10;CoAtt-Q[32] &#10;Baseline (MCB) &#10;VE (ours) &#10;UDL (ours) &#10;AUL (ours) &#10;PUL(ours) &#10;PUL + VE (ours) &#10;PUL + UDL(ours) &#10;A-GCA (ours) &#10;P-GCA Cours) &#10;Human [81 &#10;RC(t) &#10;0.2432 &#10;0.246 &#10;0.256 &#10;0.264 &#10;0.328 &#10;0.2790 &#10;0.2832 &#10;0.2850 &#10;0.2937 &#10;0.3012 &#10;0.3139 &#10;0.3243 &#10;0.3311 &#10;0.3341 &#10;0.623 &#10;EMD(I) &#10;0.4013 &#10;0.3931 &#10;0.3931 &#10;0.3914 &#10;0.3867 &#10;0.3805 &#10;0.3851 &#10;0.3824 &#10;0.3784 &#10;0.3721 &#10;CD(t) &#10;0.1013 &#10;o. 1229 &#10;o. 1502 &#10;o. 1585 &#10;0.1631 &#10;o. 1630 &#10;o. 1683 &#10;0.1710 &#10;Table 3. Ablation analysis and SOTA between HAT[SI attention &#10;and generated attention mas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5665"/>
            <a:ext cx="3541246" cy="32245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odels &#10;SAN-2[52] &#10;MCB [13] &#10;DVQA[361 &#10;MLB [261 &#10;DA-NTN [41 &#10;Counter[5 3 &#10;BAN[-5] &#10;P-GCA + SAN (ours) &#10;P-GCA + MCB (ours) &#10;P-GCA + Counter (ours) &#10;All &#10;56.9 &#10;64.0 &#10;65.3 &#10;65.9 &#10;66.3 &#10;67.5 &#10;68.0 &#10;69.5 &#10;65.7 &#10;69.2 &#10;YIN &#10;74.1 &#10;78.8 &#10;81.8 &#10;82.4 &#10;83.6 &#10;84.3 &#10;83.1 &#10;85.3 &#10;79.6 &#10;85.4 &#10;Num &#10;35.5 &#10;38.3 &#10;44.2 &#10;43.2 &#10;44.9 &#10;47.1 &#10;51.6 &#10;50.9 &#10;36.6 &#10;40.1 &#10;50.1 &#10;0th &#10;44.5 &#10;53.3 &#10;56.0 &#10;56.8 &#10;56.3 &#10;57.9 &#10;58.9 &#10;60.2 &#10;46.8 &#10;54.7 &#10;59.4 &#10;Table 5. SOTA: Open-Ended VQA2.() accuracy on test-dev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17" y="2562159"/>
            <a:ext cx="4676283" cy="28515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odels &#10;DPPnet [35 &#10;SAN [52] &#10;DMN[481 &#10;HieCoAtt [32] &#10;MCB [131 &#10;MLB [261 &#10;DVQA[361 &#10;P-GCA + SAN (ours) &#10;A-GCA + MCB (ours) &#10;P-GCA + MCB (ours) &#10;All &#10;57.2 &#10;58.0 &#10;58.7 &#10;60.3 &#10;60.7 &#10;61.8 &#10;64.2 &#10;65.0 &#10;65.4 &#10;60.4 &#10;66.3 &#10;66.5 &#10;YIN &#10;80.7 &#10;80.9 &#10;79.3 &#10;80.5 &#10;82.3 &#10;79.7 &#10;82.2 &#10;84.0 &#10;83.8 &#10;80.7 &#10;84.2 &#10;84.6 &#10;Num &#10;37.2 &#10;37.3 &#10;36.6 &#10;36.8 &#10;37.0 &#10;38.9 &#10;37.7 &#10;37.9 &#10;38.1 &#10;36.6 &#10;38.0 &#10;38.4 &#10;0th &#10;41.7 &#10;43.1 &#10;48.3 &#10;47.7 &#10;51.7 &#10;54.8 &#10;54.7 &#10;55.2 &#10;47.9 &#10;55.5 &#10;55.9 &#10;Table 4. SOTA: Open-Ended VQAI .0 accuracy on test-de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176" y="2482383"/>
            <a:ext cx="4535973" cy="301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24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902" y="85207"/>
            <a:ext cx="10515600" cy="1325563"/>
          </a:xfrm>
        </p:spPr>
        <p:txBody>
          <a:bodyPr/>
          <a:lstStyle/>
          <a:p>
            <a:r>
              <a:rPr lang="en-US" altLang="zh-CN" dirty="0" smtClean="0"/>
              <a:t>Experiments</a:t>
            </a:r>
            <a:endParaRPr lang="zh-CN" altLang="en-US" dirty="0"/>
          </a:p>
        </p:txBody>
      </p:sp>
      <p:sp>
        <p:nvSpPr>
          <p:cNvPr id="4" name="内容占位符 3"/>
          <p:cNvSpPr>
            <a:spLocks noGrp="1"/>
          </p:cNvSpPr>
          <p:nvPr>
            <p:ph idx="1"/>
          </p:nvPr>
        </p:nvSpPr>
        <p:spPr>
          <a:xfrm>
            <a:off x="522514" y="1268963"/>
            <a:ext cx="10831286" cy="4908000"/>
          </a:xfrm>
        </p:spPr>
        <p:txBody>
          <a:bodyPr/>
          <a:lstStyle/>
          <a:p>
            <a:pPr marL="0" indent="0">
              <a:buNone/>
            </a:pPr>
            <a:r>
              <a:rPr lang="en-US" altLang="zh-CN" dirty="0" smtClean="0"/>
              <a:t>                                           </a:t>
            </a:r>
            <a:endParaRPr lang="en-US" altLang="zh-CN" dirty="0"/>
          </a:p>
          <a:p>
            <a:pPr marL="0" indent="0">
              <a:buNone/>
            </a:pPr>
            <a:endParaRPr lang="en-US" altLang="zh-CN" dirty="0" smtClean="0"/>
          </a:p>
          <a:p>
            <a:pPr marL="0" indent="0">
              <a:buNone/>
            </a:pPr>
            <a:endParaRPr lang="zh-CN" altLang="en-US" dirty="0"/>
          </a:p>
        </p:txBody>
      </p:sp>
      <p:pic>
        <p:nvPicPr>
          <p:cNvPr id="11266" name="Picture 2" descr="Activaton Activation Activatk»n &#10;Activation Activatk.n &#10;e; 610747 &#10;e = 3569 &#10;e 48263 &#10;e 610747 &#10;v -0 0122 &#10;v: v -z 00132 v &#10;they play&quot;&quot;? &#10;PveOctim &#10;L&amp;xenamty) &#10;his shirt? &#10;Q: IS mis a *twe &#10;Pre&amp;tkM, &#10;e = 6.3070 &#10;v 0.0210 &#10;e = 5.2242 e = 3.7465 &#10;e z 3u70 &#10;v zooozs &#10;v: o cn2 &#10;e z 1.74* e z 0.9753 &#10;e 08539 &#10;e z 7531 &#10;v=00110 &#10;u -0 0132 &#10;v oun2 &#10;v = o col &#10;o C023 &#10;e = 0.74% e = 08720 &#10;e 01647 &#10;v = 00163 &#10;v 0 0143 v 00132 &#10;ttw &#10;e : 5.2130 &#10;4.5781 &#10;e = &quot;233 &#10;e -4.1165 &#10;v 0.0439 &#10;v 00382 v &#10;Figure 6. Examples with different approaches in each column for &#10;improving attention using explanation in a self-supervised manner. &#10;The first column indicates the given target image and its question &#10;and answer. Starting from the second column, it shows the activa- &#10;tion map for baseline (MCB) Attention Network, Aleatoric (AUL), &#10;Predictive (PUL), A-GCA, P-GCA based approach respectivel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26" y="242123"/>
            <a:ext cx="5735191" cy="66158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701205" y="1526720"/>
            <a:ext cx="5273497" cy="4534293"/>
          </a:xfrm>
          <a:prstGeom prst="rect">
            <a:avLst/>
          </a:prstGeom>
        </p:spPr>
      </p:pic>
    </p:spTree>
    <p:extLst>
      <p:ext uri="{BB962C8B-B14F-4D97-AF65-F5344CB8AC3E}">
        <p14:creationId xmlns:p14="http://schemas.microsoft.com/office/powerpoint/2010/main" val="637887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idx="1"/>
          </p:nvPr>
        </p:nvSpPr>
        <p:spPr>
          <a:xfrm>
            <a:off x="838200" y="1825625"/>
            <a:ext cx="7420897" cy="4351338"/>
          </a:xfrm>
        </p:spPr>
        <p:txBody>
          <a:bodyPr>
            <a:normAutofit lnSpcReduction="10000"/>
          </a:bodyPr>
          <a:lstStyle/>
          <a:p>
            <a:r>
              <a:rPr lang="en-US" altLang="zh-CN" dirty="0"/>
              <a:t>Attention mechanism is effective in both focusing the deep learning models on relevant features </a:t>
            </a:r>
            <a:r>
              <a:rPr lang="en-US" altLang="zh-CN" dirty="0" smtClean="0"/>
              <a:t>and </a:t>
            </a:r>
            <a:r>
              <a:rPr lang="en-US" altLang="zh-CN" dirty="0"/>
              <a:t>interpreting them</a:t>
            </a:r>
            <a:r>
              <a:rPr lang="en-US" altLang="zh-CN" dirty="0" smtClean="0"/>
              <a:t>.</a:t>
            </a:r>
          </a:p>
          <a:p>
            <a:endParaRPr lang="en-US" altLang="zh-CN" dirty="0"/>
          </a:p>
          <a:p>
            <a:r>
              <a:rPr lang="en-US" altLang="zh-CN" dirty="0"/>
              <a:t>Although interpretable, attention is still sometimes </a:t>
            </a:r>
            <a:r>
              <a:rPr lang="en-US" altLang="zh-CN" dirty="0" smtClean="0"/>
              <a:t>not reliable.</a:t>
            </a:r>
          </a:p>
          <a:p>
            <a:pPr lvl="1"/>
            <a:r>
              <a:rPr lang="en-US" altLang="zh-CN" dirty="0" smtClean="0"/>
              <a:t>A reliable model</a:t>
            </a:r>
          </a:p>
          <a:p>
            <a:pPr lvl="2"/>
            <a:r>
              <a:rPr lang="en-US" altLang="zh-CN" dirty="0" smtClean="0"/>
              <a:t>Can prevent itself from making critical mistakes.</a:t>
            </a:r>
          </a:p>
          <a:p>
            <a:pPr lvl="2"/>
            <a:r>
              <a:rPr lang="en-US" altLang="zh-CN" dirty="0" smtClean="0"/>
              <a:t>Knows its own limitations.</a:t>
            </a:r>
          </a:p>
          <a:p>
            <a:pPr lvl="1"/>
            <a:r>
              <a:rPr lang="en-US" altLang="zh-CN" dirty="0"/>
              <a:t>E</a:t>
            </a:r>
            <a:r>
              <a:rPr lang="en-US" altLang="zh-CN" dirty="0" smtClean="0"/>
              <a:t>xisting </a:t>
            </a:r>
            <a:r>
              <a:rPr lang="en-US" altLang="zh-CN" dirty="0"/>
              <a:t>attention model </a:t>
            </a:r>
            <a:r>
              <a:rPr lang="en-US" altLang="zh-CN" dirty="0" err="1"/>
              <a:t>can not</a:t>
            </a:r>
            <a:r>
              <a:rPr lang="en-US" altLang="zh-CN" dirty="0"/>
              <a:t> handle this issue as they do not have any notion of </a:t>
            </a:r>
            <a:r>
              <a:rPr lang="en-US" altLang="zh-CN" dirty="0" err="1"/>
              <a:t>predcitive</a:t>
            </a:r>
            <a:r>
              <a:rPr lang="en-US" altLang="zh-CN" dirty="0"/>
              <a:t> uncertainty</a:t>
            </a:r>
            <a:endParaRPr lang="en-US" altLang="zh-CN" dirty="0" smtClean="0"/>
          </a:p>
          <a:p>
            <a:pPr lvl="2"/>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8008077" y="2213657"/>
            <a:ext cx="3905320" cy="3081014"/>
          </a:xfrm>
          <a:prstGeom prst="rect">
            <a:avLst/>
          </a:prstGeom>
        </p:spPr>
      </p:pic>
    </p:spTree>
    <p:extLst>
      <p:ext uri="{BB962C8B-B14F-4D97-AF65-F5344CB8AC3E}">
        <p14:creationId xmlns:p14="http://schemas.microsoft.com/office/powerpoint/2010/main" val="4124912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idx="1"/>
          </p:nvPr>
        </p:nvSpPr>
        <p:spPr>
          <a:xfrm>
            <a:off x="838199" y="1825625"/>
            <a:ext cx="9456175" cy="4351338"/>
          </a:xfrm>
        </p:spPr>
        <p:txBody>
          <a:bodyPr/>
          <a:lstStyle/>
          <a:p>
            <a:r>
              <a:rPr lang="en-US" altLang="zh-CN" dirty="0" smtClean="0"/>
              <a:t>Uncertainty-aware attention model </a:t>
            </a:r>
          </a:p>
          <a:p>
            <a:pPr lvl="1"/>
            <a:r>
              <a:rPr lang="en-US" altLang="zh-CN" dirty="0"/>
              <a:t>Model the attention weights as Gaussian distribution with input dependent </a:t>
            </a:r>
            <a:r>
              <a:rPr lang="en-US" altLang="zh-CN" dirty="0" smtClean="0"/>
              <a:t>noise.</a:t>
            </a:r>
          </a:p>
          <a:p>
            <a:pPr lvl="1"/>
            <a:r>
              <a:rPr lang="en-US" altLang="zh-CN" dirty="0"/>
              <a:t>This input-adaptive noise can model </a:t>
            </a:r>
            <a:r>
              <a:rPr lang="en-US" altLang="zh-CN" dirty="0">
                <a:solidFill>
                  <a:srgbClr val="FF0000"/>
                </a:solidFill>
              </a:rPr>
              <a:t>heteroscedastic</a:t>
            </a:r>
            <a:r>
              <a:rPr lang="en-US" altLang="zh-CN" dirty="0"/>
              <a:t> </a:t>
            </a:r>
            <a:r>
              <a:rPr lang="en-US" altLang="zh-CN" dirty="0">
                <a:solidFill>
                  <a:srgbClr val="FF0000"/>
                </a:solidFill>
              </a:rPr>
              <a:t>uncertainty</a:t>
            </a:r>
          </a:p>
          <a:p>
            <a:pPr marL="457200" lvl="1" indent="0">
              <a:buNone/>
            </a:pPr>
            <a:endParaRPr lang="en-US" altLang="zh-CN" dirty="0"/>
          </a:p>
          <a:p>
            <a:pPr lvl="1"/>
            <a:endParaRPr lang="en-US" altLang="zh-CN" dirty="0" smtClean="0"/>
          </a:p>
          <a:p>
            <a:pPr lvl="1"/>
            <a:endParaRPr lang="en-US" altLang="zh-CN" dirty="0" smtClean="0"/>
          </a:p>
          <a:p>
            <a:pPr lvl="1"/>
            <a:r>
              <a:rPr lang="en-US" altLang="zh-CN" dirty="0" smtClean="0"/>
              <a:t>Confident           </a:t>
            </a:r>
            <a:r>
              <a:rPr lang="en-US" altLang="zh-CN" dirty="0" smtClean="0">
                <a:sym typeface="Wingdings" panose="05000000000000000000" pitchFamily="2" charset="2"/>
              </a:rPr>
              <a:t>     attentions with small variance</a:t>
            </a:r>
          </a:p>
          <a:p>
            <a:pPr lvl="1"/>
            <a:r>
              <a:rPr lang="en-US" altLang="zh-CN" dirty="0" smtClean="0">
                <a:sym typeface="Wingdings" panose="05000000000000000000" pitchFamily="2" charset="2"/>
              </a:rPr>
              <a:t>Not confident          noisy attentions with large variance</a:t>
            </a:r>
            <a:endParaRPr lang="en-US" altLang="zh-CN" dirty="0" smtClean="0"/>
          </a:p>
          <a:p>
            <a:pPr lvl="1"/>
            <a:endParaRPr lang="en-US" altLang="zh-CN" dirty="0" smtClean="0"/>
          </a:p>
          <a:p>
            <a:pPr lvl="1"/>
            <a:endParaRPr lang="zh-CN" altLang="en-US" dirty="0"/>
          </a:p>
        </p:txBody>
      </p:sp>
      <p:pic>
        <p:nvPicPr>
          <p:cNvPr id="4" name="图片 3"/>
          <p:cNvPicPr>
            <a:picLocks noChangeAspect="1"/>
          </p:cNvPicPr>
          <p:nvPr/>
        </p:nvPicPr>
        <p:blipFill>
          <a:blip r:embed="rId2"/>
          <a:stretch>
            <a:fillRect/>
          </a:stretch>
        </p:blipFill>
        <p:spPr>
          <a:xfrm>
            <a:off x="1334328" y="3632584"/>
            <a:ext cx="9164463" cy="484251"/>
          </a:xfrm>
          <a:prstGeom prst="rect">
            <a:avLst/>
          </a:prstGeom>
        </p:spPr>
      </p:pic>
    </p:spTree>
    <p:extLst>
      <p:ext uri="{BB962C8B-B14F-4D97-AF65-F5344CB8AC3E}">
        <p14:creationId xmlns:p14="http://schemas.microsoft.com/office/powerpoint/2010/main" val="2499543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371207"/>
            <a:ext cx="10515600" cy="1325563"/>
          </a:xfrm>
        </p:spPr>
        <p:txBody>
          <a:bodyPr/>
          <a:lstStyle/>
          <a:p>
            <a:r>
              <a:rPr lang="en-US" altLang="zh-CN" dirty="0" smtClean="0"/>
              <a:t>				Approach</a:t>
            </a:r>
            <a:endParaRPr lang="zh-CN" altLang="en-US" dirty="0"/>
          </a:p>
        </p:txBody>
      </p:sp>
      <p:sp>
        <p:nvSpPr>
          <p:cNvPr id="3" name="内容占位符 2"/>
          <p:cNvSpPr>
            <a:spLocks noGrp="1"/>
          </p:cNvSpPr>
          <p:nvPr>
            <p:ph idx="1"/>
          </p:nvPr>
        </p:nvSpPr>
        <p:spPr>
          <a:xfrm>
            <a:off x="838199" y="1825625"/>
            <a:ext cx="9456175" cy="4351338"/>
          </a:xfrm>
        </p:spPr>
        <p:txBody>
          <a:bodyPr/>
          <a:lstStyle/>
          <a:p>
            <a:pPr lvl="1"/>
            <a:endParaRPr lang="en-US" altLang="zh-CN" dirty="0" smtClean="0"/>
          </a:p>
          <a:p>
            <a:pPr lvl="1"/>
            <a:endParaRPr lang="zh-CN" altLang="en-US" dirty="0"/>
          </a:p>
        </p:txBody>
      </p:sp>
    </p:spTree>
    <p:extLst>
      <p:ext uri="{BB962C8B-B14F-4D97-AF65-F5344CB8AC3E}">
        <p14:creationId xmlns:p14="http://schemas.microsoft.com/office/powerpoint/2010/main" val="2281395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a:t>Application to RNNs for Prediction on Time-Series Data</a:t>
            </a:r>
            <a:endParaRPr lang="zh-CN" altLang="en-US" sz="3600" dirty="0"/>
          </a:p>
        </p:txBody>
      </p:sp>
      <p:sp>
        <p:nvSpPr>
          <p:cNvPr id="3" name="内容占位符 2"/>
          <p:cNvSpPr>
            <a:spLocks noGrp="1"/>
          </p:cNvSpPr>
          <p:nvPr>
            <p:ph idx="1"/>
          </p:nvPr>
        </p:nvSpPr>
        <p:spPr>
          <a:xfrm>
            <a:off x="196644" y="787471"/>
            <a:ext cx="9456175" cy="4351338"/>
          </a:xfrm>
        </p:spPr>
        <p:txBody>
          <a:bodyPr/>
          <a:lstStyle/>
          <a:p>
            <a:pPr marL="457200" lvl="1" indent="0">
              <a:buNone/>
            </a:pPr>
            <a:endParaRPr lang="en-US" altLang="zh-CN" dirty="0" smtClean="0"/>
          </a:p>
          <a:p>
            <a:pPr lvl="1"/>
            <a:r>
              <a:rPr lang="en-US" altLang="zh-CN" dirty="0"/>
              <a:t>RETAIN </a:t>
            </a:r>
            <a:r>
              <a:rPr lang="en-US" altLang="zh-CN" dirty="0" smtClean="0"/>
              <a:t>model</a:t>
            </a:r>
          </a:p>
          <a:p>
            <a:pPr lvl="1"/>
            <a:endParaRPr lang="zh-CN" altLang="en-US" dirty="0"/>
          </a:p>
        </p:txBody>
      </p:sp>
      <p:pic>
        <p:nvPicPr>
          <p:cNvPr id="5" name="图片 4"/>
          <p:cNvPicPr>
            <a:picLocks noChangeAspect="1"/>
          </p:cNvPicPr>
          <p:nvPr/>
        </p:nvPicPr>
        <p:blipFill>
          <a:blip r:embed="rId2"/>
          <a:stretch>
            <a:fillRect/>
          </a:stretch>
        </p:blipFill>
        <p:spPr>
          <a:xfrm>
            <a:off x="62388" y="2720005"/>
            <a:ext cx="6677281" cy="3452195"/>
          </a:xfrm>
          <a:prstGeom prst="rect">
            <a:avLst/>
          </a:prstGeom>
        </p:spPr>
      </p:pic>
      <p:pic>
        <p:nvPicPr>
          <p:cNvPr id="1026" name="Picture 2" descr="We now briefly review the overall structure of RETAIN. We match the notation with those in &#10;the original paper for clear reference. Suppose we are interested in a timestep i. With the input &#10;Vi, we generate two different attentions: across timesteps (a) and features (O). &#10;embeddings VI, • , &#10;• .,gl = RNNO@, &#10;wag, -F bo for j = l,...,i, &#10;01, ai = Softmax(el, ...,et , &#10;hi, ..., = RNNø(vi, VI; w), &#10;d, Wßhj + bø for j = &#10;'33 = tanh(dj) for j = &#10;(9) &#10;(10) &#10;(1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755" y="1364725"/>
            <a:ext cx="7476251" cy="15984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356556" y="3625922"/>
            <a:ext cx="5633882" cy="1200329"/>
          </a:xfrm>
          <a:prstGeom prst="rect">
            <a:avLst/>
          </a:prstGeom>
        </p:spPr>
        <p:txBody>
          <a:bodyPr wrap="square">
            <a:spAutoFit/>
          </a:bodyPr>
          <a:lstStyle/>
          <a:p>
            <a:pPr marL="342900" marR="0">
              <a:spcBef>
                <a:spcPts val="0"/>
              </a:spcBef>
              <a:spcAft>
                <a:spcPts val="0"/>
              </a:spcAft>
            </a:pPr>
            <a:r>
              <a:rPr lang="zh-CN" altLang="zh-CN" sz="1200" dirty="0">
                <a:ea typeface="Microsoft YaHei" panose="020B0503020204020204" pitchFamily="34" charset="-122"/>
              </a:rPr>
              <a:t>Step1:</a:t>
            </a:r>
            <a:r>
              <a:rPr lang="en-US" altLang="zh-CN" sz="1200" dirty="0">
                <a:ea typeface="Microsoft YaHei" panose="020B0503020204020204" pitchFamily="34" charset="-122"/>
              </a:rPr>
              <a:t> </a:t>
            </a:r>
            <a:r>
              <a:rPr lang="en-US" altLang="zh-CN" sz="1200" dirty="0" smtClean="0">
                <a:ea typeface="Microsoft YaHei" panose="020B0503020204020204" pitchFamily="34" charset="-122"/>
              </a:rPr>
              <a:t> </a:t>
            </a:r>
            <a:r>
              <a:rPr lang="zh-CN" altLang="zh-CN" sz="1200" dirty="0" smtClean="0">
                <a:ea typeface="Microsoft YaHei" panose="020B0503020204020204" pitchFamily="34" charset="-122"/>
              </a:rPr>
              <a:t>使用</a:t>
            </a:r>
            <a:r>
              <a:rPr lang="zh-CN" altLang="zh-CN" sz="1200" dirty="0">
                <a:ea typeface="Microsoft YaHei" panose="020B0503020204020204" pitchFamily="34" charset="-122"/>
              </a:rPr>
              <a:t>线性embedding</a:t>
            </a:r>
          </a:p>
          <a:p>
            <a:pPr marL="342900" marR="0">
              <a:spcBef>
                <a:spcPts val="0"/>
              </a:spcBef>
              <a:spcAft>
                <a:spcPts val="0"/>
              </a:spcAft>
            </a:pPr>
            <a:r>
              <a:rPr lang="zh-CN" altLang="zh-CN" sz="1200" dirty="0">
                <a:ea typeface="Microsoft YaHei" panose="020B0503020204020204" pitchFamily="34" charset="-122"/>
              </a:rPr>
              <a:t>Step2：产生visit-level attention。其中输入RNN中的数据采用时间逆序输入</a:t>
            </a:r>
            <a:r>
              <a:rPr lang="zh-CN" altLang="zh-CN" sz="1200" dirty="0" smtClean="0">
                <a:ea typeface="Microsoft YaHei" panose="020B0503020204020204" pitchFamily="34" charset="-122"/>
              </a:rPr>
              <a:t>。Step</a:t>
            </a:r>
            <a:r>
              <a:rPr lang="zh-CN" altLang="zh-CN" sz="1200" dirty="0">
                <a:ea typeface="Microsoft YaHei" panose="020B0503020204020204" pitchFamily="34" charset="-122"/>
              </a:rPr>
              <a:t>3</a:t>
            </a:r>
            <a:r>
              <a:rPr lang="zh-CN" altLang="zh-CN" sz="1200" dirty="0" smtClean="0">
                <a:ea typeface="Microsoft YaHei" panose="020B0503020204020204" pitchFamily="34" charset="-122"/>
              </a:rPr>
              <a:t>:</a:t>
            </a:r>
            <a:r>
              <a:rPr lang="en-US" altLang="zh-CN" sz="1200" dirty="0" smtClean="0">
                <a:ea typeface="Microsoft YaHei" panose="020B0503020204020204" pitchFamily="34" charset="-122"/>
              </a:rPr>
              <a:t>  </a:t>
            </a:r>
            <a:r>
              <a:rPr lang="zh-CN" altLang="zh-CN" sz="1200" dirty="0" smtClean="0">
                <a:ea typeface="Microsoft YaHei" panose="020B0503020204020204" pitchFamily="34" charset="-122"/>
              </a:rPr>
              <a:t>产生</a:t>
            </a:r>
            <a:r>
              <a:rPr lang="zh-CN" altLang="zh-CN" sz="1200" dirty="0">
                <a:ea typeface="Microsoft YaHei" panose="020B0503020204020204" pitchFamily="34" charset="-122"/>
              </a:rPr>
              <a:t>variable-level</a:t>
            </a:r>
            <a:r>
              <a:rPr lang="en-US" altLang="zh-CN" sz="1200" dirty="0">
                <a:ea typeface="Microsoft YaHei" panose="020B0503020204020204" pitchFamily="34" charset="-122"/>
              </a:rPr>
              <a:t> </a:t>
            </a:r>
            <a:r>
              <a:rPr lang="zh-CN" altLang="zh-CN" sz="1200" dirty="0">
                <a:ea typeface="Microsoft YaHei" panose="020B0503020204020204" pitchFamily="34" charset="-122"/>
              </a:rPr>
              <a:t>attention，其中输入RNN中的数据采用时间逆序输入。</a:t>
            </a:r>
          </a:p>
          <a:p>
            <a:pPr marL="342900" marR="0">
              <a:spcBef>
                <a:spcPts val="0"/>
              </a:spcBef>
              <a:spcAft>
                <a:spcPts val="0"/>
              </a:spcAft>
            </a:pPr>
            <a:r>
              <a:rPr lang="zh-CN" altLang="zh-CN" sz="1200" dirty="0">
                <a:ea typeface="Microsoft YaHei" panose="020B0503020204020204" pitchFamily="34" charset="-122"/>
              </a:rPr>
              <a:t>Step4</a:t>
            </a:r>
            <a:r>
              <a:rPr lang="zh-CN" altLang="zh-CN" sz="1200" dirty="0" smtClean="0">
                <a:ea typeface="Microsoft YaHei" panose="020B0503020204020204" pitchFamily="34" charset="-122"/>
              </a:rPr>
              <a:t>:</a:t>
            </a:r>
            <a:r>
              <a:rPr lang="en-US" altLang="zh-CN" sz="1200" dirty="0" smtClean="0">
                <a:ea typeface="Microsoft YaHei" panose="020B0503020204020204" pitchFamily="34" charset="-122"/>
              </a:rPr>
              <a:t>  </a:t>
            </a:r>
            <a:r>
              <a:rPr lang="zh-CN" altLang="zh-CN" sz="1200" dirty="0" smtClean="0">
                <a:ea typeface="Microsoft YaHei" panose="020B0503020204020204" pitchFamily="34" charset="-122"/>
              </a:rPr>
              <a:t>根据</a:t>
            </a:r>
            <a:r>
              <a:rPr lang="zh-CN" altLang="zh-CN" sz="1200" dirty="0">
                <a:ea typeface="Microsoft YaHei" panose="020B0503020204020204" pitchFamily="34" charset="-122"/>
              </a:rPr>
              <a:t>以上两步生成的attention</a:t>
            </a:r>
            <a:r>
              <a:rPr lang="en-US" altLang="zh-CN" sz="1200" dirty="0">
                <a:ea typeface="Microsoft YaHei" panose="020B0503020204020204" pitchFamily="34" charset="-122"/>
              </a:rPr>
              <a:t> </a:t>
            </a:r>
            <a:r>
              <a:rPr lang="zh-CN" altLang="zh-CN" sz="1200" dirty="0">
                <a:ea typeface="Microsoft YaHei" panose="020B0503020204020204" pitchFamily="34" charset="-122"/>
              </a:rPr>
              <a:t>weight，生成context vector。Ci表示病人第i次visit。</a:t>
            </a:r>
          </a:p>
          <a:p>
            <a:pPr marL="342900" marR="0">
              <a:spcBef>
                <a:spcPts val="0"/>
              </a:spcBef>
              <a:spcAft>
                <a:spcPts val="0"/>
              </a:spcAft>
            </a:pPr>
            <a:r>
              <a:rPr lang="zh-CN" altLang="zh-CN" sz="1200" dirty="0">
                <a:ea typeface="Microsoft YaHei" panose="020B0503020204020204" pitchFamily="34" charset="-122"/>
              </a:rPr>
              <a:t>Step5</a:t>
            </a:r>
            <a:r>
              <a:rPr lang="zh-CN" altLang="zh-CN" sz="1200" dirty="0" smtClean="0">
                <a:ea typeface="Microsoft YaHei" panose="020B0503020204020204" pitchFamily="34" charset="-122"/>
              </a:rPr>
              <a:t>:</a:t>
            </a:r>
            <a:r>
              <a:rPr lang="en-US" altLang="zh-CN" sz="1200" dirty="0" smtClean="0">
                <a:ea typeface="Microsoft YaHei" panose="020B0503020204020204" pitchFamily="34" charset="-122"/>
              </a:rPr>
              <a:t>  </a:t>
            </a:r>
            <a:r>
              <a:rPr lang="zh-CN" altLang="zh-CN" sz="1200" dirty="0" smtClean="0">
                <a:ea typeface="Microsoft YaHei" panose="020B0503020204020204" pitchFamily="34" charset="-122"/>
              </a:rPr>
              <a:t>根据</a:t>
            </a:r>
            <a:r>
              <a:rPr lang="zh-CN" altLang="zh-CN" sz="1200" dirty="0">
                <a:ea typeface="Microsoft YaHei" panose="020B0503020204020204" pitchFamily="34" charset="-122"/>
              </a:rPr>
              <a:t>Context Vector生成预测结果。</a:t>
            </a:r>
          </a:p>
        </p:txBody>
      </p:sp>
      <p:pic>
        <p:nvPicPr>
          <p:cNvPr id="4" name="图片 3"/>
          <p:cNvPicPr>
            <a:picLocks noChangeAspect="1"/>
          </p:cNvPicPr>
          <p:nvPr/>
        </p:nvPicPr>
        <p:blipFill>
          <a:blip r:embed="rId4"/>
          <a:stretch>
            <a:fillRect/>
          </a:stretch>
        </p:blipFill>
        <p:spPr>
          <a:xfrm>
            <a:off x="6869178" y="5009150"/>
            <a:ext cx="5288738" cy="922100"/>
          </a:xfrm>
          <a:prstGeom prst="rect">
            <a:avLst/>
          </a:prstGeom>
        </p:spPr>
      </p:pic>
    </p:spTree>
    <p:extLst>
      <p:ext uri="{BB962C8B-B14F-4D97-AF65-F5344CB8AC3E}">
        <p14:creationId xmlns:p14="http://schemas.microsoft.com/office/powerpoint/2010/main" val="1215333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a:t>Application to RNNs for Prediction on Time-Series Data</a:t>
            </a:r>
            <a:endParaRPr lang="zh-CN" altLang="en-US" sz="3600" dirty="0"/>
          </a:p>
        </p:txBody>
      </p:sp>
      <p:sp>
        <p:nvSpPr>
          <p:cNvPr id="3" name="内容占位符 2"/>
          <p:cNvSpPr>
            <a:spLocks noGrp="1"/>
          </p:cNvSpPr>
          <p:nvPr>
            <p:ph idx="1"/>
          </p:nvPr>
        </p:nvSpPr>
        <p:spPr>
          <a:xfrm>
            <a:off x="417870" y="543410"/>
            <a:ext cx="9456175" cy="4351338"/>
          </a:xfrm>
        </p:spPr>
        <p:txBody>
          <a:bodyPr/>
          <a:lstStyle/>
          <a:p>
            <a:pPr marL="457200" lvl="1" indent="0">
              <a:buNone/>
            </a:pPr>
            <a:endParaRPr lang="en-US" altLang="zh-CN" dirty="0" smtClean="0"/>
          </a:p>
          <a:p>
            <a:pPr fontAlgn="ctr"/>
            <a:r>
              <a:rPr lang="en-US" altLang="zh-CN" dirty="0"/>
              <a:t>Interpretation as a probabilistic model</a:t>
            </a:r>
          </a:p>
          <a:p>
            <a:pPr marL="457200" lvl="1" indent="0">
              <a:buNone/>
            </a:pPr>
            <a:endParaRPr lang="zh-CN" altLang="en-US" dirty="0"/>
          </a:p>
        </p:txBody>
      </p:sp>
      <p:pic>
        <p:nvPicPr>
          <p:cNvPr id="2050" name="Picture 2" descr="Interpretation as a probabilistic model The interpretation of RETAIN as a probabilistic model &#10;is quite straightforwrad. First, the RNN parameters w' (9) as gaussian latent variables (I) are &#10;approximated with MC dropout with fixed probabilities [7, &#10;l. The input dependent latent &#10;variables Z (l) simply correspond to the collection of e and d (10), the attention logits. The log &#10;variances of e and d are generated in the same way as their mean, from the output of RNNs g and d &#10;ftA+HkMJlatent variable Z e811d, attengion logi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30" y="1749476"/>
            <a:ext cx="9917774" cy="20187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t with different set of parameters. Also the reparameterization trick for diagonal gaussian is simple &#10;[16]. We now maximize the ELBO (6), equipped with all the components X,Y,Z, and w as in the &#10;previous sec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426" y="3850381"/>
            <a:ext cx="9646982" cy="9175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 now briefly review the overall structure of RETAIN. We match the notation with those in &#10;the original paper for clear reference. Suppose we are interested in a timestep i. With the input &#10;Vi, we generate two different attentions: across timesteps (a) and features (O). &#10;embeddings VI, • , &#10;• .,gl = RNNO@, &#10;wag, -F bo for j = l,...,i, &#10;01, ai = Softmax(el, ...,et , &#10;hi, ..., = RNNø(vi, VI; w), &#10;d, Wßhj + bø for j = &#10;'33 = tanh(dj) for j = &#10;(9) &#10;(10) &#10;(11) "/>
          <p:cNvPicPr>
            <a:picLocks noChangeAspect="1" noChangeArrowheads="1"/>
          </p:cNvPicPr>
          <p:nvPr/>
        </p:nvPicPr>
        <p:blipFill rotWithShape="1">
          <a:blip r:embed="rId4">
            <a:extLst>
              <a:ext uri="{28A0092B-C50C-407E-A947-70E740481C1C}">
                <a14:useLocalDpi xmlns:a14="http://schemas.microsoft.com/office/drawing/2010/main" val="0"/>
              </a:ext>
            </a:extLst>
          </a:blip>
          <a:srcRect l="9785" t="45315"/>
          <a:stretch/>
        </p:blipFill>
        <p:spPr bwMode="auto">
          <a:xfrm>
            <a:off x="4153120" y="5237732"/>
            <a:ext cx="6744684" cy="87410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4270343" y="2856322"/>
            <a:ext cx="2300139" cy="271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7268038" y="2856322"/>
            <a:ext cx="257424" cy="271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867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2" y="609778"/>
            <a:ext cx="9456175" cy="4351338"/>
          </a:xfrm>
        </p:spPr>
        <p:txBody>
          <a:bodyPr/>
          <a:lstStyle/>
          <a:p>
            <a:pPr marL="457200" lvl="1" indent="0">
              <a:buNone/>
            </a:pPr>
            <a:endParaRPr lang="en-US" altLang="zh-CN" dirty="0" smtClean="0"/>
          </a:p>
          <a:p>
            <a:pPr fontAlgn="ctr"/>
            <a:r>
              <a:rPr lang="en-US" altLang="zh-CN" dirty="0" smtClean="0"/>
              <a:t>Tasks and Datasets </a:t>
            </a:r>
          </a:p>
          <a:p>
            <a:pPr marL="0" indent="0" fontAlgn="ctr">
              <a:buNone/>
            </a:pPr>
            <a:endParaRPr lang="zh-CN" altLang="en-US" dirty="0"/>
          </a:p>
        </p:txBody>
      </p:sp>
      <p:pic>
        <p:nvPicPr>
          <p:cNvPr id="4" name="图片 3"/>
          <p:cNvPicPr>
            <a:picLocks noChangeAspect="1"/>
          </p:cNvPicPr>
          <p:nvPr/>
        </p:nvPicPr>
        <p:blipFill>
          <a:blip r:embed="rId2"/>
          <a:stretch>
            <a:fillRect/>
          </a:stretch>
        </p:blipFill>
        <p:spPr>
          <a:xfrm>
            <a:off x="2338881" y="1527778"/>
            <a:ext cx="7114835" cy="5058038"/>
          </a:xfrm>
          <a:prstGeom prst="rect">
            <a:avLst/>
          </a:prstGeom>
        </p:spPr>
      </p:pic>
    </p:spTree>
    <p:extLst>
      <p:ext uri="{BB962C8B-B14F-4D97-AF65-F5344CB8AC3E}">
        <p14:creationId xmlns:p14="http://schemas.microsoft.com/office/powerpoint/2010/main" val="1990712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119371"/>
            <a:ext cx="11056374" cy="1325563"/>
          </a:xfrm>
        </p:spPr>
        <p:txBody>
          <a:bodyPr>
            <a:noAutofit/>
          </a:bodyPr>
          <a:lstStyle/>
          <a:p>
            <a:r>
              <a:rPr lang="en-US" altLang="zh-CN" sz="3600" dirty="0" smtClean="0"/>
              <a:t>Experiments</a:t>
            </a:r>
            <a:endParaRPr lang="zh-CN" altLang="en-US" sz="3600" dirty="0"/>
          </a:p>
        </p:txBody>
      </p:sp>
      <p:sp>
        <p:nvSpPr>
          <p:cNvPr id="3" name="内容占位符 2"/>
          <p:cNvSpPr>
            <a:spLocks noGrp="1"/>
          </p:cNvSpPr>
          <p:nvPr>
            <p:ph idx="1"/>
          </p:nvPr>
        </p:nvSpPr>
        <p:spPr>
          <a:xfrm>
            <a:off x="720212" y="609778"/>
            <a:ext cx="9456175" cy="4351338"/>
          </a:xfrm>
        </p:spPr>
        <p:txBody>
          <a:bodyPr/>
          <a:lstStyle/>
          <a:p>
            <a:pPr marL="457200" lvl="1" indent="0">
              <a:buNone/>
            </a:pPr>
            <a:endParaRPr lang="en-US" altLang="zh-CN" dirty="0" smtClean="0"/>
          </a:p>
          <a:p>
            <a:pPr fontAlgn="ctr"/>
            <a:r>
              <a:rPr lang="en-US" altLang="zh-CN" dirty="0" smtClean="0"/>
              <a:t>Baselines</a:t>
            </a:r>
          </a:p>
          <a:p>
            <a:pPr fontAlgn="ctr"/>
            <a:endParaRPr lang="en-US" altLang="zh-CN" dirty="0"/>
          </a:p>
          <a:p>
            <a:pPr fontAlgn="ctr"/>
            <a:endParaRPr lang="en-US" altLang="zh-CN" dirty="0" smtClean="0"/>
          </a:p>
          <a:p>
            <a:pPr fontAlgn="ctr"/>
            <a:endParaRPr lang="en-US" altLang="zh-CN" dirty="0"/>
          </a:p>
        </p:txBody>
      </p:sp>
      <p:pic>
        <p:nvPicPr>
          <p:cNvPr id="5" name="图片 4"/>
          <p:cNvPicPr>
            <a:picLocks noChangeAspect="1"/>
          </p:cNvPicPr>
          <p:nvPr/>
        </p:nvPicPr>
        <p:blipFill>
          <a:blip r:embed="rId2"/>
          <a:stretch>
            <a:fillRect/>
          </a:stretch>
        </p:blipFill>
        <p:spPr>
          <a:xfrm>
            <a:off x="1008798" y="1757365"/>
            <a:ext cx="10797429" cy="2432330"/>
          </a:xfrm>
          <a:prstGeom prst="rect">
            <a:avLst/>
          </a:prstGeom>
        </p:spPr>
      </p:pic>
    </p:spTree>
    <p:extLst>
      <p:ext uri="{BB962C8B-B14F-4D97-AF65-F5344CB8AC3E}">
        <p14:creationId xmlns:p14="http://schemas.microsoft.com/office/powerpoint/2010/main" val="1099936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D1E3F9AE-FDA5-4792-8D77-E516327E132D}" vid="{B0210F61-1767-4F6B-B487-E92B433AE59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997</TotalTime>
  <Words>2323</Words>
  <Application>Microsoft Office PowerPoint</Application>
  <PresentationFormat>宽屏</PresentationFormat>
  <Paragraphs>197</Paragraphs>
  <Slides>27</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等线</vt:lpstr>
      <vt:lpstr>黑体</vt:lpstr>
      <vt:lpstr>宋体</vt:lpstr>
      <vt:lpstr>Microsoft YaHei</vt:lpstr>
      <vt:lpstr>Arial</vt:lpstr>
      <vt:lpstr>Calibri</vt:lpstr>
      <vt:lpstr>Times New Roman</vt:lpstr>
      <vt:lpstr>Wingdings</vt:lpstr>
      <vt:lpstr>主题2</vt:lpstr>
      <vt:lpstr>Uncertainty-aware Attention and Interpretation Methods</vt:lpstr>
      <vt:lpstr>Uncertainty-Aware Attention for Reliable Interpretation and Prediction</vt:lpstr>
      <vt:lpstr>Introduction</vt:lpstr>
      <vt:lpstr>Introduction</vt:lpstr>
      <vt:lpstr>    Approach</vt:lpstr>
      <vt:lpstr>Application to RNNs for Prediction on Time-Series Data</vt:lpstr>
      <vt:lpstr>Application to RNNs for Prediction on Time-Series Data</vt:lpstr>
      <vt:lpstr>Experiments</vt:lpstr>
      <vt:lpstr>Experiments</vt:lpstr>
      <vt:lpstr>Experiments</vt:lpstr>
      <vt:lpstr>Experiments</vt:lpstr>
      <vt:lpstr>Experiments</vt:lpstr>
      <vt:lpstr>Experiments</vt:lpstr>
      <vt:lpstr>Experiments</vt:lpstr>
      <vt:lpstr>Experiments</vt:lpstr>
      <vt:lpstr>U-CAM: Visual Explanation using Uncertainty based Class Activation Maps</vt:lpstr>
      <vt:lpstr>Introduction</vt:lpstr>
      <vt:lpstr>VQA task </vt:lpstr>
      <vt:lpstr>Data Uncertainty in multi-modal setting</vt:lpstr>
      <vt:lpstr>Model Aleatoric Uncertainty </vt:lpstr>
      <vt:lpstr>Model Predictive Uncertainty </vt:lpstr>
      <vt:lpstr>Architecture</vt:lpstr>
      <vt:lpstr>Cost Function</vt:lpstr>
      <vt:lpstr>Algorithm </vt:lpstr>
      <vt:lpstr>Experiments</vt:lpstr>
      <vt:lpstr>Experiments</vt:lpstr>
      <vt:lpstr>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Uncertainty-aware Attention and Interpretation Methods</dc:title>
  <dc:creator>1036758468@qq.com</dc:creator>
  <cp:lastModifiedBy>1036758468@qq.com</cp:lastModifiedBy>
  <cp:revision>39</cp:revision>
  <dcterms:created xsi:type="dcterms:W3CDTF">2020-10-10T02:34:00Z</dcterms:created>
  <dcterms:modified xsi:type="dcterms:W3CDTF">2020-10-16T00:54:28Z</dcterms:modified>
</cp:coreProperties>
</file>